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Lst>
  <p:sldSz cy="5143500" cx="9144000"/>
  <p:notesSz cx="6858000" cy="9144000"/>
  <p:embeddedFontLst>
    <p:embeddedFont>
      <p:font typeface="Anton"/>
      <p:regular r:id="rId175"/>
    </p:embeddedFont>
    <p:embeddedFont>
      <p:font typeface="Lato"/>
      <p:regular r:id="rId176"/>
      <p:bold r:id="rId177"/>
      <p:italic r:id="rId178"/>
      <p:boldItalic r:id="rId179"/>
    </p:embeddedFont>
    <p:embeddedFont>
      <p:font typeface="Didact Gothic"/>
      <p:regular r:id="rId180"/>
    </p:embeddedFont>
    <p:embeddedFont>
      <p:font typeface="Helvetica Neue"/>
      <p:regular r:id="rId181"/>
      <p:bold r:id="rId182"/>
      <p:italic r:id="rId183"/>
      <p:boldItalic r:id="rId184"/>
    </p:embeddedFont>
    <p:embeddedFont>
      <p:font typeface="Helvetica Neue Light"/>
      <p:regular r:id="rId185"/>
      <p:bold r:id="rId186"/>
      <p:italic r:id="rId187"/>
      <p:boldItalic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3CB58F-73EC-4DE1-B447-62F88239D332}">
  <a:tblStyle styleId="{4A3CB58F-73EC-4DE1-B447-62F88239D332}"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EBC3F09-1DDB-4A5C-8D77-0B46AC26753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E6F9F4-FF7D-45CC-A05A-2156D2DF9E9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843E27-57CC-4834-9D29-25870518D01A}"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187" Type="http://schemas.openxmlformats.org/officeDocument/2006/relationships/font" Target="fonts/HelveticaNeueLight-italic.fntdata"/><Relationship Id="rId47" Type="http://schemas.openxmlformats.org/officeDocument/2006/relationships/slide" Target="slides/slide40.xml"/><Relationship Id="rId186" Type="http://schemas.openxmlformats.org/officeDocument/2006/relationships/font" Target="fonts/HelveticaNeueLight-bold.fntdata"/><Relationship Id="rId185" Type="http://schemas.openxmlformats.org/officeDocument/2006/relationships/font" Target="fonts/HelveticaNeueLight-regular.fntdata"/><Relationship Id="rId49" Type="http://schemas.openxmlformats.org/officeDocument/2006/relationships/slide" Target="slides/slide42.xml"/><Relationship Id="rId184" Type="http://schemas.openxmlformats.org/officeDocument/2006/relationships/font" Target="fonts/HelveticaNeue-boldItalic.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88" Type="http://schemas.openxmlformats.org/officeDocument/2006/relationships/font" Target="fonts/HelveticaNeue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HelveticaNeue-italic.fntdata"/><Relationship Id="rId32" Type="http://schemas.openxmlformats.org/officeDocument/2006/relationships/slide" Target="slides/slide25.xml"/><Relationship Id="rId182" Type="http://schemas.openxmlformats.org/officeDocument/2006/relationships/font" Target="fonts/HelveticaNeue-bold.fntdata"/><Relationship Id="rId35" Type="http://schemas.openxmlformats.org/officeDocument/2006/relationships/slide" Target="slides/slide28.xml"/><Relationship Id="rId181" Type="http://schemas.openxmlformats.org/officeDocument/2006/relationships/font" Target="fonts/HelveticaNeue-regular.fntdata"/><Relationship Id="rId34" Type="http://schemas.openxmlformats.org/officeDocument/2006/relationships/slide" Target="slides/slide27.xml"/><Relationship Id="rId180" Type="http://schemas.openxmlformats.org/officeDocument/2006/relationships/font" Target="fonts/DidactGothic-regular.fntdata"/><Relationship Id="rId37" Type="http://schemas.openxmlformats.org/officeDocument/2006/relationships/slide" Target="slides/slide30.xml"/><Relationship Id="rId176" Type="http://schemas.openxmlformats.org/officeDocument/2006/relationships/font" Target="fonts/Lato-regular.fntdata"/><Relationship Id="rId36" Type="http://schemas.openxmlformats.org/officeDocument/2006/relationships/slide" Target="slides/slide29.xml"/><Relationship Id="rId175" Type="http://schemas.openxmlformats.org/officeDocument/2006/relationships/font" Target="fonts/Anton-regular.fntdata"/><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Lato-boldItalic.fntdata"/><Relationship Id="rId178" Type="http://schemas.openxmlformats.org/officeDocument/2006/relationships/font" Target="fonts/Lato-italic.fntdata"/><Relationship Id="rId177" Type="http://schemas.openxmlformats.org/officeDocument/2006/relationships/font" Target="fonts/La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2c1c9e91b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a2c1c9e91b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c1c9e91b_0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2c1c9e91b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5a9e75e84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5a9e75e84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a5a9e75e84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a5a9e75e84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5a9e75e8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5a9e75e8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5a9e75e84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5a9e75e84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a5a9e75e84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a5a9e75e84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5a9e75e84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5a9e75e84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5a9e75e84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5a9e75e84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a5a9e75e84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a5a9e75e84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a5a9e75e84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a5a9e75e84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5a9e75e84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5a9e75e84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e92e200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be92e200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a5a9e75e84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a5a9e75e84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Hemos utilizado el pixel como unidades de las celdas de la cuadrícula, sin embargo, también </a:t>
            </a:r>
            <a:r>
              <a:rPr b="1" lang="en-GB" sz="1200">
                <a:solidFill>
                  <a:schemeClr val="dk1"/>
                </a:solidFill>
                <a:latin typeface="Didact Gothic"/>
                <a:ea typeface="Didact Gothic"/>
                <a:cs typeface="Didact Gothic"/>
                <a:sym typeface="Didact Gothic"/>
              </a:rPr>
              <a:t>podemos utilizar otras unidades y combinarlas,</a:t>
            </a:r>
            <a:r>
              <a:rPr lang="en-GB" sz="1200">
                <a:solidFill>
                  <a:schemeClr val="dk1"/>
                </a:solidFill>
                <a:latin typeface="Didact Gothic"/>
                <a:ea typeface="Didact Gothic"/>
                <a:cs typeface="Didact Gothic"/>
                <a:sym typeface="Didact Gothic"/>
              </a:rPr>
              <a:t> como porcentajes, la palabra clave auto (que obtiene el tamaño restante) o la unidad especial fr (fraction), que simboliza una fracción de espacio restante en el grid.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5a9e75e84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5a9e75e84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5a9e75e84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5a9e75e84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5a9e75e84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5a9e75e84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be92e2005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be92e2005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a5a9e75e84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a5a9e75e84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a5a9e75e84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a5a9e75e84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5a9e75e84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5a9e75e84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5a9e75e84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a5a9e75e84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a5a9e75e84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a5a9e75e84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2c1c9e91b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a2c1c9e91b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a5a9e75e84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a5a9e75e84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5a9e75e84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5a9e75e84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a5a9e75e84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a5a9e75e84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a5a9e75e84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a5a9e75e84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a5a9e75e84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a5a9e75e84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a5a9e75e84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a5a9e75e84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a5a9e75e84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a5a9e75e84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a5a9e75e84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a5a9e75e84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5a9e75e84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5a9e75e84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a5a9e75e84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a5a9e75e84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rgbClr val="FFFFFF"/>
                </a:highlight>
                <a:latin typeface="Didact Gothic"/>
                <a:ea typeface="Didact Gothic"/>
                <a:cs typeface="Didact Gothic"/>
                <a:sym typeface="Didact Gothic"/>
              </a:rPr>
              <a:t>Estas slides se pasan </a:t>
            </a:r>
            <a:r>
              <a:rPr b="1" lang="en-GB" sz="1200">
                <a:solidFill>
                  <a:schemeClr val="dk1"/>
                </a:solidFill>
                <a:highlight>
                  <a:srgbClr val="FFFFFF"/>
                </a:highlight>
                <a:latin typeface="Didact Gothic"/>
                <a:ea typeface="Didact Gothic"/>
                <a:cs typeface="Didact Gothic"/>
                <a:sym typeface="Didact Gothic"/>
              </a:rPr>
              <a:t>rápidamente </a:t>
            </a:r>
            <a:r>
              <a:rPr lang="en-GB" sz="1200">
                <a:solidFill>
                  <a:schemeClr val="dk1"/>
                </a:solidFill>
                <a:highlight>
                  <a:srgbClr val="FFFFFF"/>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2c1c9e91b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2c1c9e91b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5a9e75e8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5a9e75e84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5a9e75e84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a5a9e75e84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a5a9e75e8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a5a9e75e8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5a9e75e84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5a9e75e84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a5a9e75e84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a5a9e75e84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5a9e75e84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5a9e75e84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a5a9e75e84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a5a9e75e84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5a9e75e84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5a9e75e84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a5a9e75e84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a5a9e75e84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5a9e75e84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5a9e75e84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2c1c9e91b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2c1c9e91b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a5a9e75e84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a5a9e75e84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5a9e75e8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5a9e75e8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a5a9e75e84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a5a9e75e84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a5a9e75e84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a5a9e75e84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a5a9e75e84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a5a9e75e84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a5a9e75e84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a5a9e75e84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5a9e75e84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5a9e75e84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a5a9e75e84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a5a9e75e84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a5a9e75e84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a5a9e75e84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a5a9e75e84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a5a9e75e84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2c1c9e91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2c1c9e91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a5a9e75e84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a5a9e75e84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a5a9e75e84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a5a9e75e84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a5a9e75e84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a5a9e75e84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5a9e75e84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5a9e75e84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a5a9e75e84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a5a9e75e84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a5a9e75e84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a5a9e75e84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a5a9e75e84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a5a9e75e84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a5a9e75e84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a5a9e75e84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a5a9e75e84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a5a9e75e84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a5a9e75e84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a5a9e75e84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2c1c9e91b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2c1c9e91b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a5a9e75e84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a5a9e75e84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be92e2005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be92e2005b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GRIDS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d4f3df8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gd4f3df89e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d4f3df89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gd4f3df89e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d4f3df89e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d4f3df89e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a5a9e75e84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a5a9e75e84_0_1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a5a9e75e84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a5a9e75e84_0_1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a5a9e75e84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a5a9e75e84_0_1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c1c9e91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c1c9e91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2c1c9e91b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2c1c9e91b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2c1c9e91b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2c1c9e91b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c1c9e91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2c1c9e91b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d7305b1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bd7305b15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7305b15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bd7305b155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d7305b15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bd7305b155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d7305b15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bd7305b155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7305b15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bd7305b155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d7305b15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bd7305b155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2c1c9e91b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a2c1c9e91b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c1c9e91b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c1c9e91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2c1c9e91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a2c1c9e91b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2c1c9e91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2c1c9e91b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e92e2005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e92e2005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2c1c9e91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2c1c9e91b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2c1c9e91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a2c1c9e91b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SzPts val="1100"/>
              <a:buNone/>
            </a:pPr>
            <a:r>
              <a:rPr lang="en-GB" sz="1400">
                <a:solidFill>
                  <a:srgbClr val="D7BA7D"/>
                </a:solidFill>
                <a:latin typeface="Didact Gothic"/>
                <a:ea typeface="Didact Gothic"/>
                <a:cs typeface="Didact Gothic"/>
                <a:sym typeface="Didact Gothic"/>
              </a:rPr>
              <a:t>.</a:t>
            </a:r>
            <a:r>
              <a:rPr lang="en-GB" sz="1400">
                <a:solidFill>
                  <a:srgbClr val="D4D4D4"/>
                </a:solidFill>
                <a:latin typeface="Didact Gothic"/>
                <a:ea typeface="Didact Gothic"/>
                <a:cs typeface="Didact Gothic"/>
                <a:sym typeface="Didact Gothic"/>
              </a:rPr>
              <a:t>{</a:t>
            </a:r>
            <a:r>
              <a:rPr lang="en-GB" sz="1200">
                <a:solidFill>
                  <a:srgbClr val="24292E"/>
                </a:solidFill>
                <a:highlight>
                  <a:srgbClr val="FFFFFF"/>
                </a:highlight>
                <a:latin typeface="Didact Gothic"/>
                <a:ea typeface="Didact Gothic"/>
                <a:cs typeface="Didact Gothic"/>
                <a:sym typeface="Didact Gothic"/>
              </a:rPr>
              <a:t>Con</a:t>
            </a:r>
            <a:r>
              <a:rPr i="1" lang="en-GB" sz="1200">
                <a:solidFill>
                  <a:srgbClr val="24292E"/>
                </a:solidFill>
                <a:highlight>
                  <a:srgbClr val="FFFFFF"/>
                </a:highlight>
                <a:latin typeface="Didact Gothic"/>
                <a:ea typeface="Didact Gothic"/>
                <a:cs typeface="Didact Gothic"/>
                <a:sym typeface="Didact Gothic"/>
              </a:rPr>
              <a:t> flex-start</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items se apilan en el cross start del contenedor</a:t>
            </a:r>
            <a:r>
              <a:rPr lang="en-GB" sz="1200">
                <a:solidFill>
                  <a:srgbClr val="24292E"/>
                </a:solidFill>
                <a:highlight>
                  <a:srgbClr val="FFFFFF"/>
                </a:highlight>
                <a:latin typeface="Didact Gothic"/>
                <a:ea typeface="Didact Gothic"/>
                <a:cs typeface="Didact Gothic"/>
                <a:sym typeface="Didact Gothic"/>
              </a:rPr>
              <a:t> flexible, es decir en el inicio transversal,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align-items.</a:t>
            </a:r>
            <a:endParaRPr i="1" sz="1200">
              <a:solidFill>
                <a:srgbClr val="24292E"/>
              </a:solidFill>
              <a:highlight>
                <a:srgbClr val="FFFFFF"/>
              </a:highlight>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display</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align-items</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flex-start</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a:t>
            </a:r>
            <a:endParaRPr sz="1400">
              <a:solidFill>
                <a:srgbClr val="D7BA7D"/>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flex-end </a:t>
            </a:r>
            <a:r>
              <a:rPr lang="en-GB" sz="1200">
                <a:solidFill>
                  <a:srgbClr val="24292E"/>
                </a:solidFill>
                <a:highlight>
                  <a:srgbClr val="FFFFFF"/>
                </a:highlight>
                <a:latin typeface="Didact Gothic"/>
                <a:ea typeface="Didact Gothic"/>
                <a:cs typeface="Didact Gothic"/>
                <a:sym typeface="Didact Gothic"/>
              </a:rPr>
              <a:t>los </a:t>
            </a:r>
            <a:r>
              <a:rPr b="1" lang="en-GB" sz="1200">
                <a:solidFill>
                  <a:srgbClr val="24292E"/>
                </a:solidFill>
                <a:highlight>
                  <a:srgbClr val="FFFFFF"/>
                </a:highlight>
                <a:latin typeface="Didact Gothic"/>
                <a:ea typeface="Didact Gothic"/>
                <a:cs typeface="Didact Gothic"/>
                <a:sym typeface="Didact Gothic"/>
              </a:rPr>
              <a:t>flex items se apilan en el cross end del contenedor</a:t>
            </a:r>
            <a:r>
              <a:rPr lang="en-GB" sz="1200">
                <a:solidFill>
                  <a:srgbClr val="24292E"/>
                </a:solidFill>
                <a:highlight>
                  <a:srgbClr val="FFFFFF"/>
                </a:highlight>
                <a:latin typeface="Didact Gothic"/>
                <a:ea typeface="Didact Gothic"/>
                <a:cs typeface="Didact Gothic"/>
                <a:sym typeface="Didact Gothic"/>
              </a:rPr>
              <a:t> flexible</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center </a:t>
            </a:r>
            <a:r>
              <a:rPr lang="en-GB" sz="1200">
                <a:solidFill>
                  <a:srgbClr val="24292E"/>
                </a:solidFill>
                <a:highlight>
                  <a:srgbClr val="FFFFFF"/>
                </a:highlight>
                <a:latin typeface="Didact Gothic"/>
                <a:ea typeface="Didact Gothic"/>
                <a:cs typeface="Didact Gothic"/>
                <a:sym typeface="Didact Gothic"/>
              </a:rPr>
              <a:t>los flex </a:t>
            </a:r>
            <a:r>
              <a:rPr b="1" lang="en-GB" sz="1200">
                <a:solidFill>
                  <a:srgbClr val="24292E"/>
                </a:solidFill>
                <a:highlight>
                  <a:srgbClr val="FFFFFF"/>
                </a:highlight>
                <a:latin typeface="Didact Gothic"/>
                <a:ea typeface="Didact Gothic"/>
                <a:cs typeface="Didact Gothic"/>
                <a:sym typeface="Didact Gothic"/>
              </a:rPr>
              <a:t>items se apilan en el centro del cross axis del contenedor</a:t>
            </a:r>
            <a:r>
              <a:rPr lang="en-GB" sz="1200">
                <a:solidFill>
                  <a:srgbClr val="24292E"/>
                </a:solidFill>
                <a:highlight>
                  <a:srgbClr val="FFFFFF"/>
                </a:highlight>
                <a:latin typeface="Didact Gothic"/>
                <a:ea typeface="Didact Gothic"/>
                <a:cs typeface="Didact Gothic"/>
                <a:sym typeface="Didact Gothic"/>
              </a:rPr>
              <a:t> flexible, osea en el eje transversal.</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2c1c9e91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a2c1c9e91b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Esta sección describe las</a:t>
            </a:r>
            <a:r>
              <a:rPr b="1" lang="en-GB" sz="1200">
                <a:solidFill>
                  <a:srgbClr val="24292E"/>
                </a:solidFill>
                <a:highlight>
                  <a:srgbClr val="FFFFFF"/>
                </a:highlight>
                <a:latin typeface="Didact Gothic"/>
                <a:ea typeface="Didact Gothic"/>
                <a:cs typeface="Didact Gothic"/>
                <a:sym typeface="Didact Gothic"/>
              </a:rPr>
              <a:t> propiedades que se le pueden asignar a los items </a:t>
            </a:r>
            <a:r>
              <a:rPr lang="en-GB" sz="1200">
                <a:solidFill>
                  <a:srgbClr val="24292E"/>
                </a:solidFill>
                <a:highlight>
                  <a:srgbClr val="FFFFFF"/>
                </a:highlight>
                <a:latin typeface="Didact Gothic"/>
                <a:ea typeface="Didact Gothic"/>
                <a:cs typeface="Didact Gothic"/>
                <a:sym typeface="Didact Gothic"/>
              </a:rPr>
              <a:t>como tal. Algunas de ellas sobreescriben propiedades que se configuran en el container.</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acbc22a3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acbc22a3f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aplicar flexbox a una archivo html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cbc22a3f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acbc22a3f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cbc22a3f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acbc22a3f5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cbc22a3f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acbc22a3f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cbc22a3f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acbc22a3f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cbc22a3f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acbc22a3f5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cbc22a3f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acbc22a3f5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5a9e75e84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a5a9e75e84_0_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a5a9e75e84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a5a9e75e84_0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5a9e75e84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a5a9e75e84_0_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5a9e75e84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a5a9e75e84_0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a5a9e75e84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a5a9e75e84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5a9e75e84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a5a9e75e84_0_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5a9e75e84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a5a9e75e84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784fd7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a784fd7d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5a9e75e84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a5a9e75e84_0_9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5a9e75e84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a5a9e75e84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5a9e75e84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a5a9e75e84_0_9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5a9e75e84_0_10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a5a9e75e84_0_1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be92e2005b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be92e2005b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a5a9e75e84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a5a9e75e84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a5a9e75e84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a5a9e75e84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5a9e75e84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5a9e75e84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a5a9e75e84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a5a9e75e84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5a9e75e84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5a9e75e84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google.com/document/d/1b0vEYy7uZ3fw37MEfUOR79EvaKztcjl7bBl3CEkm6WI/edit?usp=sharing" TargetMode="External"/><Relationship Id="rId4" Type="http://schemas.openxmlformats.org/officeDocument/2006/relationships/image" Target="../media/image12.png"/><Relationship Id="rId5"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 Id="rId3"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image" Target="../media/image104.png"/><Relationship Id="rId4"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104.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image" Target="../media/image104.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104.png"/><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10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image" Target="../media/image104.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 Id="rId3" Type="http://schemas.openxmlformats.org/officeDocument/2006/relationships/image" Target="../media/image10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 Id="rId3" Type="http://schemas.openxmlformats.org/officeDocument/2006/relationships/image" Target="../media/image104.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image" Target="../media/image10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1.xml"/><Relationship Id="rId3" Type="http://schemas.openxmlformats.org/officeDocument/2006/relationships/image" Target="../media/image104.png"/><Relationship Id="rId4" Type="http://schemas.openxmlformats.org/officeDocument/2006/relationships/image" Target="../media/image1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2.xml"/><Relationship Id="rId3" Type="http://schemas.openxmlformats.org/officeDocument/2006/relationships/image" Target="../media/image10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3.xml"/><Relationship Id="rId3" Type="http://schemas.openxmlformats.org/officeDocument/2006/relationships/image" Target="../media/image104.png"/><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5.xml"/><Relationship Id="rId3"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6.xml"/><Relationship Id="rId3" Type="http://schemas.openxmlformats.org/officeDocument/2006/relationships/image" Target="../media/image10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7.xml"/><Relationship Id="rId3" Type="http://schemas.openxmlformats.org/officeDocument/2006/relationships/image" Target="../media/image10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 Id="rId3" Type="http://schemas.openxmlformats.org/officeDocument/2006/relationships/image" Target="../media/image10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0.xml"/><Relationship Id="rId3" Type="http://schemas.openxmlformats.org/officeDocument/2006/relationships/image" Target="../media/image1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1.xml"/><Relationship Id="rId3" Type="http://schemas.openxmlformats.org/officeDocument/2006/relationships/image" Target="../media/image104.png"/><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 Id="rId3" Type="http://schemas.openxmlformats.org/officeDocument/2006/relationships/image" Target="../media/image10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image" Target="../media/image10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 Id="rId3" Type="http://schemas.openxmlformats.org/officeDocument/2006/relationships/image" Target="../media/image10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 Id="rId3" Type="http://schemas.openxmlformats.org/officeDocument/2006/relationships/image" Target="../media/image104.png"/><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 Id="rId3" Type="http://schemas.openxmlformats.org/officeDocument/2006/relationships/image" Target="../media/image10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 Id="rId3" Type="http://schemas.openxmlformats.org/officeDocument/2006/relationships/image" Target="../media/image10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104.png"/><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0.xml"/><Relationship Id="rId3" Type="http://schemas.openxmlformats.org/officeDocument/2006/relationships/image" Target="../media/image104.png"/><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1.xml"/><Relationship Id="rId3" Type="http://schemas.openxmlformats.org/officeDocument/2006/relationships/image" Target="../media/image104.png"/><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2.xml"/><Relationship Id="rId3" Type="http://schemas.openxmlformats.org/officeDocument/2006/relationships/image" Target="../media/image104.png"/><Relationship Id="rId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3.xml"/><Relationship Id="rId3" Type="http://schemas.openxmlformats.org/officeDocument/2006/relationships/image" Target="../media/image104.png"/><Relationship Id="rId4" Type="http://schemas.openxmlformats.org/officeDocument/2006/relationships/image" Target="../media/image12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4.xml"/><Relationship Id="rId3" Type="http://schemas.openxmlformats.org/officeDocument/2006/relationships/image" Target="../media/image104.png"/><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5.xml"/><Relationship Id="rId3" Type="http://schemas.openxmlformats.org/officeDocument/2006/relationships/image" Target="../media/image104.png"/><Relationship Id="rId4" Type="http://schemas.openxmlformats.org/officeDocument/2006/relationships/image" Target="../media/image1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6.xml"/><Relationship Id="rId3" Type="http://schemas.openxmlformats.org/officeDocument/2006/relationships/image" Target="../media/image104.png"/><Relationship Id="rId4" Type="http://schemas.openxmlformats.org/officeDocument/2006/relationships/image" Target="../media/image10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7.xml"/><Relationship Id="rId3" Type="http://schemas.openxmlformats.org/officeDocument/2006/relationships/image" Target="../media/image104.png"/><Relationship Id="rId4" Type="http://schemas.openxmlformats.org/officeDocument/2006/relationships/hyperlink" Target="https://codepen.io/santiagoav-the-bashful/pen/WNbwXYy"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 Id="rId3" Type="http://schemas.openxmlformats.org/officeDocument/2006/relationships/image" Target="../media/image104.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 Id="rId3" Type="http://schemas.openxmlformats.org/officeDocument/2006/relationships/image" Target="../media/image104.png"/><Relationship Id="rId4"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 Id="rId3" Type="http://schemas.openxmlformats.org/officeDocument/2006/relationships/image" Target="../media/image104.png"/><Relationship Id="rId4" Type="http://schemas.openxmlformats.org/officeDocument/2006/relationships/image" Target="../media/image12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 Id="rId3" Type="http://schemas.openxmlformats.org/officeDocument/2006/relationships/image" Target="../media/image104.png"/><Relationship Id="rId4" Type="http://schemas.openxmlformats.org/officeDocument/2006/relationships/image" Target="../media/image12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2.xml"/><Relationship Id="rId3" Type="http://schemas.openxmlformats.org/officeDocument/2006/relationships/image" Target="../media/image104.png"/><Relationship Id="rId4" Type="http://schemas.openxmlformats.org/officeDocument/2006/relationships/image" Target="../media/image12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3.xml"/><Relationship Id="rId3" Type="http://schemas.openxmlformats.org/officeDocument/2006/relationships/image" Target="../media/image104.png"/><Relationship Id="rId4" Type="http://schemas.openxmlformats.org/officeDocument/2006/relationships/image" Target="../media/image12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4.xml"/><Relationship Id="rId3" Type="http://schemas.openxmlformats.org/officeDocument/2006/relationships/image" Target="../media/image104.png"/><Relationship Id="rId4" Type="http://schemas.openxmlformats.org/officeDocument/2006/relationships/image" Target="../media/image1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5.xml"/><Relationship Id="rId3" Type="http://schemas.openxmlformats.org/officeDocument/2006/relationships/image" Target="../media/image104.png"/><Relationship Id="rId4" Type="http://schemas.openxmlformats.org/officeDocument/2006/relationships/image" Target="../media/image12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6.xml"/><Relationship Id="rId3" Type="http://schemas.openxmlformats.org/officeDocument/2006/relationships/image" Target="../media/image104.png"/><Relationship Id="rId4" Type="http://schemas.openxmlformats.org/officeDocument/2006/relationships/image" Target="../media/image13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7.xml"/><Relationship Id="rId3" Type="http://schemas.openxmlformats.org/officeDocument/2006/relationships/image" Target="../media/image104.png"/><Relationship Id="rId4" Type="http://schemas.openxmlformats.org/officeDocument/2006/relationships/image" Target="../media/image13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8.xml"/><Relationship Id="rId3" Type="http://schemas.openxmlformats.org/officeDocument/2006/relationships/image" Target="../media/image104.png"/><Relationship Id="rId4" Type="http://schemas.openxmlformats.org/officeDocument/2006/relationships/image" Target="../media/image13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9.xml"/><Relationship Id="rId3" Type="http://schemas.openxmlformats.org/officeDocument/2006/relationships/image" Target="../media/image104.png"/><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0.xml"/><Relationship Id="rId3" Type="http://schemas.openxmlformats.org/officeDocument/2006/relationships/image" Target="../media/image104.png"/><Relationship Id="rId4" Type="http://schemas.openxmlformats.org/officeDocument/2006/relationships/image" Target="../media/image13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1.xml"/><Relationship Id="rId3" Type="http://schemas.openxmlformats.org/officeDocument/2006/relationships/image" Target="../media/image104.png"/><Relationship Id="rId4" Type="http://schemas.openxmlformats.org/officeDocument/2006/relationships/image" Target="../media/image1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2.xml"/><Relationship Id="rId3" Type="http://schemas.openxmlformats.org/officeDocument/2006/relationships/image" Target="../media/image104.png"/><Relationship Id="rId4" Type="http://schemas.openxmlformats.org/officeDocument/2006/relationships/hyperlink" Target="https://codepen.io/santiagoav-the-bashful/pen/YzPqOBL"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3.xml"/><Relationship Id="rId3" Type="http://schemas.openxmlformats.org/officeDocument/2006/relationships/image" Target="../media/image104.png"/><Relationship Id="rId4" Type="http://schemas.openxmlformats.org/officeDocument/2006/relationships/image" Target="../media/image1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4.xml"/><Relationship Id="rId3" Type="http://schemas.openxmlformats.org/officeDocument/2006/relationships/image" Target="../media/image104.png"/><Relationship Id="rId4" Type="http://schemas.openxmlformats.org/officeDocument/2006/relationships/image" Target="../media/image12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5.xml"/><Relationship Id="rId3" Type="http://schemas.openxmlformats.org/officeDocument/2006/relationships/image" Target="../media/image104.png"/><Relationship Id="rId4" Type="http://schemas.openxmlformats.org/officeDocument/2006/relationships/image" Target="../media/image13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6.xml"/><Relationship Id="rId3" Type="http://schemas.openxmlformats.org/officeDocument/2006/relationships/image" Target="../media/image104.png"/><Relationship Id="rId4" Type="http://schemas.openxmlformats.org/officeDocument/2006/relationships/image" Target="../media/image13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7.xml"/><Relationship Id="rId3" Type="http://schemas.openxmlformats.org/officeDocument/2006/relationships/image" Target="../media/image104.png"/><Relationship Id="rId4" Type="http://schemas.openxmlformats.org/officeDocument/2006/relationships/image" Target="../media/image13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 Id="rId3" Type="http://schemas.openxmlformats.org/officeDocument/2006/relationships/image" Target="../media/image104.png"/><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9.xml"/><Relationship Id="rId3" Type="http://schemas.openxmlformats.org/officeDocument/2006/relationships/image" Target="../media/image104.png"/><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0.xml"/><Relationship Id="rId3" Type="http://schemas.openxmlformats.org/officeDocument/2006/relationships/image" Target="../media/image104.png"/><Relationship Id="rId4" Type="http://schemas.openxmlformats.org/officeDocument/2006/relationships/image" Target="../media/image14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75.png"/><Relationship Id="rId4" Type="http://schemas.openxmlformats.org/officeDocument/2006/relationships/image" Target="../media/image7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75.png"/><Relationship Id="rId4" Type="http://schemas.openxmlformats.org/officeDocument/2006/relationships/image" Target="../media/image14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hyperlink" Target="https://drive.google.com/file/d/1aJ0XT7Qx8EWx1iO-pfooRp2i9kLuI5de/view?usp=sharing" TargetMode="External"/><Relationship Id="rId4" Type="http://schemas.openxmlformats.org/officeDocument/2006/relationships/image" Target="../media/image75.png"/><Relationship Id="rId5" Type="http://schemas.openxmlformats.org/officeDocument/2006/relationships/image" Target="../media/image14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49.png"/><Relationship Id="rId4" Type="http://schemas.openxmlformats.org/officeDocument/2006/relationships/image" Target="../media/image14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45.png"/><Relationship Id="rId4" Type="http://schemas.openxmlformats.org/officeDocument/2006/relationships/image" Target="../media/image14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4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45.png"/><Relationship Id="rId4" Type="http://schemas.openxmlformats.org/officeDocument/2006/relationships/image" Target="../media/image1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web.archive.org/web/20050810030357/http://www.youtube.com/" TargetMode="External"/><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hyperlink" Target="https://web.archive.org/web/20100202095628/http://www.youtube.com/" TargetMode="External"/><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 TargetMode="External"/><Relationship Id="rId4" Type="http://schemas.openxmlformats.org/officeDocument/2006/relationships/image" Target="../media/image2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5.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5.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5.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5.png"/><Relationship Id="rId4" Type="http://schemas.openxmlformats.org/officeDocument/2006/relationships/image" Target="../media/image54.png"/><Relationship Id="rId5"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5.png"/><Relationship Id="rId4" Type="http://schemas.openxmlformats.org/officeDocument/2006/relationships/image" Target="../media/image5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5.png"/><Relationship Id="rId4"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5.png"/><Relationship Id="rId4" Type="http://schemas.openxmlformats.org/officeDocument/2006/relationships/image" Target="../media/image5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5.png"/><Relationship Id="rId4" Type="http://schemas.openxmlformats.org/officeDocument/2006/relationships/image" Target="../media/image6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5.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5.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5.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5.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5.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5.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5.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7.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89.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hyperlink" Target="https://www.quackit.com/css/flexbox/examples/" TargetMode="External"/><Relationship Id="rId4" Type="http://schemas.openxmlformats.org/officeDocument/2006/relationships/hyperlink" Target="https://www.quackit.com/css/flexbox/examples/flexbox_website_layout_examples.cfm" TargetMode="External"/><Relationship Id="rId11" Type="http://schemas.openxmlformats.org/officeDocument/2006/relationships/image" Target="../media/image76.png"/><Relationship Id="rId10" Type="http://schemas.openxmlformats.org/officeDocument/2006/relationships/image" Target="../media/image87.png"/><Relationship Id="rId9" Type="http://schemas.openxmlformats.org/officeDocument/2006/relationships/image" Target="../media/image75.png"/><Relationship Id="rId5" Type="http://schemas.openxmlformats.org/officeDocument/2006/relationships/hyperlink" Target="https://flexboxfroggy.com/#es" TargetMode="External"/><Relationship Id="rId6" Type="http://schemas.openxmlformats.org/officeDocument/2006/relationships/hyperlink" Target="http://www.flexboxdefense.com" TargetMode="External"/><Relationship Id="rId7" Type="http://schemas.openxmlformats.org/officeDocument/2006/relationships/hyperlink" Target="https://flexboxfroggy.com" TargetMode="External"/><Relationship Id="rId8" Type="http://schemas.openxmlformats.org/officeDocument/2006/relationships/hyperlink" Target="https://css-tricks.com/snippets/css/a-guide-to-flexbox/"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9.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2.png"/><Relationship Id="rId4" Type="http://schemas.openxmlformats.org/officeDocument/2006/relationships/hyperlink" Target="https://plataforma.coderhouse.com/video-tutoriales" TargetMode="External"/><Relationship Id="rId5"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6.png"/><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0.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5.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https://docs.google.com/document/d/1TzNqSPEMEn200i5q6Gxe4TDG2Gk_OV0-9IWbSIJmPE4/edit?usp=sharing" TargetMode="External"/><Relationship Id="rId4" Type="http://schemas.openxmlformats.org/officeDocument/2006/relationships/image" Target="../media/image103.png"/><Relationship Id="rId5"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6.png"/><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104.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104.png"/><Relationship Id="rId4" Type="http://schemas.openxmlformats.org/officeDocument/2006/relationships/image" Target="../media/image15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4" name="Shape 214"/>
        <p:cNvGrpSpPr/>
        <p:nvPr/>
      </p:nvGrpSpPr>
      <p:grpSpPr>
        <a:xfrm>
          <a:off x="0" y="0"/>
          <a:ext cx="0" cy="0"/>
          <a:chOff x="0" y="0"/>
          <a:chExt cx="0" cy="0"/>
        </a:xfrm>
      </p:grpSpPr>
      <p:sp>
        <p:nvSpPr>
          <p:cNvPr id="215" name="Google Shape;215;p36"/>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6" name="Google Shape;216;p36"/>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7" name="Google Shape;217;p36"/>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7" name="Google Shape;977;p126"/>
          <p:cNvSpPr txBox="1"/>
          <p:nvPr/>
        </p:nvSpPr>
        <p:spPr>
          <a:xfrm>
            <a:off x="643801" y="327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¿POR QUÉ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78" name="Google Shape;978;p126"/>
          <p:cNvSpPr txBox="1"/>
          <p:nvPr/>
        </p:nvSpPr>
        <p:spPr>
          <a:xfrm>
            <a:off x="643800" y="1565125"/>
            <a:ext cx="78564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E0FF00"/>
                </a:highlight>
                <a:latin typeface="Helvetica Neue Light"/>
                <a:ea typeface="Helvetica Neue Light"/>
                <a:cs typeface="Helvetica Neue Light"/>
                <a:sym typeface="Helvetica Neue Light"/>
              </a:rPr>
              <a:t>Grid CSS surge de la necesidad de algo más potente</a:t>
            </a:r>
            <a:r>
              <a:rPr lang="en-GB" sz="1800">
                <a:solidFill>
                  <a:schemeClr val="dk1"/>
                </a:solidFill>
                <a:latin typeface="Helvetica Neue Light"/>
                <a:ea typeface="Helvetica Neue Light"/>
                <a:cs typeface="Helvetica Neue Light"/>
                <a:sym typeface="Helvetica Neue Light"/>
              </a:rPr>
              <a:t>, y toma las ventajas del sistema Flexbox, sumándole muchas mejoras y características que </a:t>
            </a:r>
            <a:r>
              <a:rPr lang="en-GB" sz="1800">
                <a:solidFill>
                  <a:schemeClr val="dk1"/>
                </a:solidFill>
                <a:highlight>
                  <a:srgbClr val="E0FF00"/>
                </a:highlight>
                <a:latin typeface="Helvetica Neue Light"/>
                <a:ea typeface="Helvetica Neue Light"/>
                <a:cs typeface="Helvetica Neue Light"/>
                <a:sym typeface="Helvetica Neue Light"/>
              </a:rPr>
              <a:t>permiten crear muy rápido cuadrículas sencillas y potentes</a:t>
            </a:r>
            <a:r>
              <a:rPr lang="en-GB" sz="1800">
                <a:solidFill>
                  <a:schemeClr val="dk1"/>
                </a:solidFill>
                <a:latin typeface="Helvetica Neue Light"/>
                <a:ea typeface="Helvetica Neue Light"/>
                <a:cs typeface="Helvetica Neue Light"/>
                <a:sym typeface="Helvetica Neue Light"/>
              </a:rPr>
              <a:t>.</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E0FF00"/>
                </a:highlight>
                <a:latin typeface="Helvetica Neue Light"/>
                <a:ea typeface="Helvetica Neue Light"/>
                <a:cs typeface="Helvetica Neue Light"/>
                <a:sym typeface="Helvetica Neue Light"/>
              </a:rPr>
              <a:t>Grid toma la filosofía y la base del sistema Flexbox.</a:t>
            </a:r>
            <a:r>
              <a:rPr lang="en-GB" sz="1800">
                <a:solidFill>
                  <a:schemeClr val="dk1"/>
                </a:solidFill>
                <a:latin typeface="Helvetica Neue Light"/>
                <a:ea typeface="Helvetica Neue Light"/>
                <a:cs typeface="Helvetica Neue Light"/>
                <a:sym typeface="Helvetica Neue Light"/>
              </a:rPr>
              <a:t> Esto no significa que lo reemplaza, sino que pueden convivir.</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Está pensado para estructuras grandes y complejas.</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4" name="Google Shape;984;p127"/>
          <p:cNvSpPr txBox="1"/>
          <p:nvPr/>
        </p:nvSpPr>
        <p:spPr>
          <a:xfrm>
            <a:off x="643800" y="175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DIFERENCIA ENTRE FLEXBOX Y GRIDS</a:t>
            </a:r>
            <a:endParaRPr i="1" sz="3800">
              <a:solidFill>
                <a:schemeClr val="dk1"/>
              </a:solidFill>
              <a:latin typeface="Anton"/>
              <a:ea typeface="Anton"/>
              <a:cs typeface="Anton"/>
              <a:sym typeface="Anton"/>
            </a:endParaRPr>
          </a:p>
        </p:txBody>
      </p:sp>
      <p:sp>
        <p:nvSpPr>
          <p:cNvPr id="985" name="Google Shape;985;p127"/>
          <p:cNvSpPr txBox="1"/>
          <p:nvPr/>
        </p:nvSpPr>
        <p:spPr>
          <a:xfrm>
            <a:off x="1662850" y="1410800"/>
            <a:ext cx="17871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Helvetica Neue"/>
                <a:ea typeface="Helvetica Neue"/>
                <a:cs typeface="Helvetica Neue"/>
                <a:sym typeface="Helvetica Neue"/>
              </a:rPr>
              <a:t>Flexbox</a:t>
            </a:r>
            <a:endParaRPr b="1">
              <a:latin typeface="Helvetica Neue"/>
              <a:ea typeface="Helvetica Neue"/>
              <a:cs typeface="Helvetica Neue"/>
              <a:sym typeface="Helvetica Neue"/>
            </a:endParaRPr>
          </a:p>
        </p:txBody>
      </p:sp>
      <p:sp>
        <p:nvSpPr>
          <p:cNvPr id="986" name="Google Shape;986;p127"/>
          <p:cNvSpPr txBox="1"/>
          <p:nvPr/>
        </p:nvSpPr>
        <p:spPr>
          <a:xfrm>
            <a:off x="5612425" y="1410800"/>
            <a:ext cx="17871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Helvetica Neue"/>
                <a:ea typeface="Helvetica Neue"/>
                <a:cs typeface="Helvetica Neue"/>
                <a:sym typeface="Helvetica Neue"/>
              </a:rPr>
              <a:t>Grids</a:t>
            </a:r>
            <a:endParaRPr b="1">
              <a:latin typeface="Helvetica Neue"/>
              <a:ea typeface="Helvetica Neue"/>
              <a:cs typeface="Helvetica Neue"/>
              <a:sym typeface="Helvetica Neue"/>
            </a:endParaRPr>
          </a:p>
        </p:txBody>
      </p:sp>
      <p:pic>
        <p:nvPicPr>
          <p:cNvPr id="987" name="Google Shape;987;p127"/>
          <p:cNvPicPr preferRelativeResize="0"/>
          <p:nvPr/>
        </p:nvPicPr>
        <p:blipFill rotWithShape="1">
          <a:blip r:embed="rId4">
            <a:alphaModFix/>
          </a:blip>
          <a:srcRect b="0" l="55019" r="0" t="0"/>
          <a:stretch/>
        </p:blipFill>
        <p:spPr>
          <a:xfrm>
            <a:off x="873174" y="1743900"/>
            <a:ext cx="3440425" cy="2257425"/>
          </a:xfrm>
          <a:prstGeom prst="rect">
            <a:avLst/>
          </a:prstGeom>
          <a:noFill/>
          <a:ln>
            <a:noFill/>
          </a:ln>
        </p:spPr>
      </p:pic>
      <p:pic>
        <p:nvPicPr>
          <p:cNvPr id="988" name="Google Shape;988;p127"/>
          <p:cNvPicPr preferRelativeResize="0"/>
          <p:nvPr/>
        </p:nvPicPr>
        <p:blipFill rotWithShape="1">
          <a:blip r:embed="rId4">
            <a:alphaModFix/>
          </a:blip>
          <a:srcRect b="0" l="0" r="56310" t="0"/>
          <a:stretch/>
        </p:blipFill>
        <p:spPr>
          <a:xfrm>
            <a:off x="4826049" y="1758700"/>
            <a:ext cx="3341600" cy="2257425"/>
          </a:xfrm>
          <a:prstGeom prst="rect">
            <a:avLst/>
          </a:prstGeom>
          <a:noFill/>
          <a:ln>
            <a:noFill/>
          </a:ln>
        </p:spPr>
      </p:pic>
      <p:sp>
        <p:nvSpPr>
          <p:cNvPr id="989" name="Google Shape;989;p127"/>
          <p:cNvSpPr txBox="1"/>
          <p:nvPr/>
        </p:nvSpPr>
        <p:spPr>
          <a:xfrm>
            <a:off x="0" y="4111525"/>
            <a:ext cx="9144000" cy="452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Ambos son mucho más potentes que cualquier técnica que haya existido antes.</a:t>
            </a:r>
            <a:endParaRPr sz="1800">
              <a:latin typeface="Helvetica Neue Light"/>
              <a:ea typeface="Helvetica Neue Light"/>
              <a:cs typeface="Helvetica Neue Light"/>
              <a:sym typeface="Helvetica Neue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95" name="Google Shape;995;p128"/>
          <p:cNvSpPr txBox="1"/>
          <p:nvPr/>
        </p:nvSpPr>
        <p:spPr>
          <a:xfrm>
            <a:off x="643800" y="2626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DIFERENCIA ENTRE FLEXBOX Y GRIDS</a:t>
            </a:r>
            <a:endParaRPr i="1" sz="3800">
              <a:solidFill>
                <a:schemeClr val="dk1"/>
              </a:solidFill>
              <a:latin typeface="Anton"/>
              <a:ea typeface="Anton"/>
              <a:cs typeface="Anton"/>
              <a:sym typeface="Anton"/>
            </a:endParaRPr>
          </a:p>
        </p:txBody>
      </p:sp>
      <p:pic>
        <p:nvPicPr>
          <p:cNvPr id="996" name="Google Shape;996;p128"/>
          <p:cNvPicPr preferRelativeResize="0"/>
          <p:nvPr/>
        </p:nvPicPr>
        <p:blipFill>
          <a:blip r:embed="rId4">
            <a:alphaModFix/>
          </a:blip>
          <a:stretch>
            <a:fillRect/>
          </a:stretch>
        </p:blipFill>
        <p:spPr>
          <a:xfrm>
            <a:off x="1666000" y="1458950"/>
            <a:ext cx="5645750" cy="2845550"/>
          </a:xfrm>
          <a:prstGeom prst="rect">
            <a:avLst/>
          </a:prstGeom>
          <a:noFill/>
          <a:ln>
            <a:noFill/>
          </a:ln>
        </p:spPr>
      </p:pic>
      <p:sp>
        <p:nvSpPr>
          <p:cNvPr id="997" name="Google Shape;997;p128"/>
          <p:cNvSpPr txBox="1"/>
          <p:nvPr/>
        </p:nvSpPr>
        <p:spPr>
          <a:xfrm>
            <a:off x="2025350" y="4304500"/>
            <a:ext cx="1968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Helvetica Neue"/>
                <a:ea typeface="Helvetica Neue"/>
                <a:cs typeface="Helvetica Neue"/>
                <a:sym typeface="Helvetica Neue"/>
              </a:rPr>
              <a:t>Unidimensional</a:t>
            </a:r>
            <a:endParaRPr b="1" sz="1800">
              <a:latin typeface="Helvetica Neue"/>
              <a:ea typeface="Helvetica Neue"/>
              <a:cs typeface="Helvetica Neue"/>
              <a:sym typeface="Helvetica Neue"/>
            </a:endParaRPr>
          </a:p>
        </p:txBody>
      </p:sp>
      <p:sp>
        <p:nvSpPr>
          <p:cNvPr id="998" name="Google Shape;998;p128"/>
          <p:cNvSpPr txBox="1"/>
          <p:nvPr/>
        </p:nvSpPr>
        <p:spPr>
          <a:xfrm>
            <a:off x="5025238" y="4285200"/>
            <a:ext cx="1968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Helvetica Neue"/>
                <a:ea typeface="Helvetica Neue"/>
                <a:cs typeface="Helvetica Neue"/>
                <a:sym typeface="Helvetica Neue"/>
              </a:rPr>
              <a:t>Bidimensional</a:t>
            </a:r>
            <a:endParaRPr b="1" sz="1800">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04" name="Google Shape;1004;p129"/>
          <p:cNvSpPr txBox="1"/>
          <p:nvPr/>
        </p:nvSpPr>
        <p:spPr>
          <a:xfrm>
            <a:off x="643800" y="117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PUEDEN CONVIVIR</a:t>
            </a:r>
            <a:endParaRPr i="1" sz="3800">
              <a:solidFill>
                <a:schemeClr val="dk1"/>
              </a:solidFill>
              <a:latin typeface="Anton"/>
              <a:ea typeface="Anton"/>
              <a:cs typeface="Anton"/>
              <a:sym typeface="Anton"/>
            </a:endParaRPr>
          </a:p>
        </p:txBody>
      </p:sp>
      <p:pic>
        <p:nvPicPr>
          <p:cNvPr id="1005" name="Google Shape;1005;p129"/>
          <p:cNvPicPr preferRelativeResize="0"/>
          <p:nvPr/>
        </p:nvPicPr>
        <p:blipFill>
          <a:blip r:embed="rId4">
            <a:alphaModFix/>
          </a:blip>
          <a:stretch>
            <a:fillRect/>
          </a:stretch>
        </p:blipFill>
        <p:spPr>
          <a:xfrm>
            <a:off x="1833675" y="1188040"/>
            <a:ext cx="5476653" cy="347158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009" name="Shape 1009"/>
        <p:cNvGrpSpPr/>
        <p:nvPr/>
      </p:nvGrpSpPr>
      <p:grpSpPr>
        <a:xfrm>
          <a:off x="0" y="0"/>
          <a:ext cx="0" cy="0"/>
          <a:chOff x="0" y="0"/>
          <a:chExt cx="0" cy="0"/>
        </a:xfrm>
      </p:grpSpPr>
      <p:pic>
        <p:nvPicPr>
          <p:cNvPr id="1010" name="Google Shape;1010;p1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11" name="Google Shape;1011;p130"/>
          <p:cNvSpPr txBox="1"/>
          <p:nvPr/>
        </p:nvSpPr>
        <p:spPr>
          <a:xfrm>
            <a:off x="643800" y="-963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PROPIEDADES DEL PADRE</a:t>
            </a:r>
            <a:endParaRPr i="1" sz="3800">
              <a:solidFill>
                <a:schemeClr val="dk1"/>
              </a:solidFill>
              <a:latin typeface="Anton"/>
              <a:ea typeface="Anton"/>
              <a:cs typeface="Anton"/>
              <a:sym typeface="Anton"/>
            </a:endParaRPr>
          </a:p>
        </p:txBody>
      </p:sp>
      <p:sp>
        <p:nvSpPr>
          <p:cNvPr id="1012" name="Google Shape;1012;p130"/>
          <p:cNvSpPr txBox="1"/>
          <p:nvPr/>
        </p:nvSpPr>
        <p:spPr>
          <a:xfrm>
            <a:off x="4673300" y="2481400"/>
            <a:ext cx="3636900" cy="226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Elemento padre</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Elemento hijo</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pic>
        <p:nvPicPr>
          <p:cNvPr id="1013" name="Google Shape;1013;p130"/>
          <p:cNvPicPr preferRelativeResize="0"/>
          <p:nvPr/>
        </p:nvPicPr>
        <p:blipFill>
          <a:blip r:embed="rId4">
            <a:alphaModFix/>
          </a:blip>
          <a:stretch>
            <a:fillRect/>
          </a:stretch>
        </p:blipFill>
        <p:spPr>
          <a:xfrm>
            <a:off x="726050" y="2481400"/>
            <a:ext cx="3436551" cy="2265575"/>
          </a:xfrm>
          <a:prstGeom prst="rect">
            <a:avLst/>
          </a:prstGeom>
          <a:noFill/>
          <a:ln>
            <a:noFill/>
          </a:ln>
        </p:spPr>
      </p:pic>
      <p:sp>
        <p:nvSpPr>
          <p:cNvPr id="1014" name="Google Shape;1014;p130"/>
          <p:cNvSpPr txBox="1"/>
          <p:nvPr/>
        </p:nvSpPr>
        <p:spPr>
          <a:xfrm>
            <a:off x="137925" y="836475"/>
            <a:ext cx="85002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Activamos la cuadrícula Grid utilizando, sobre el elemento contenedor, la propiedad display con el valor grid o inline-grid. Esto influye en cómo se comportará la cuadrícula con el exterior. El primero de ellos permite que la aquella aparezca encima/debajo del contenido exterior (en bloque), mientras que el segundo permite que la cuadrícula se vea a la izquierda/derecha (en línea) del contenido exterior.</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1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0" name="Google Shape;1020;p131"/>
          <p:cNvSpPr txBox="1"/>
          <p:nvPr/>
        </p:nvSpPr>
        <p:spPr>
          <a:xfrm>
            <a:off x="643801" y="1946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PROPIEDADES DEL PADRE</a:t>
            </a:r>
            <a:endParaRPr i="1" sz="3800">
              <a:solidFill>
                <a:schemeClr val="dk1"/>
              </a:solidFill>
              <a:latin typeface="Anton"/>
              <a:ea typeface="Anton"/>
              <a:cs typeface="Anton"/>
              <a:sym typeface="Anton"/>
            </a:endParaRPr>
          </a:p>
        </p:txBody>
      </p:sp>
      <p:graphicFrame>
        <p:nvGraphicFramePr>
          <p:cNvPr id="1021" name="Google Shape;1021;p131"/>
          <p:cNvGraphicFramePr/>
          <p:nvPr/>
        </p:nvGraphicFramePr>
        <p:xfrm>
          <a:off x="726050" y="1940200"/>
          <a:ext cx="3000000" cy="3000000"/>
        </p:xfrm>
        <a:graphic>
          <a:graphicData uri="http://schemas.openxmlformats.org/drawingml/2006/table">
            <a:tbl>
              <a:tblPr>
                <a:noFill/>
                <a:tableStyleId>{0EBC3F09-1DDB-4A5C-8D77-0B46AC26753C}</a:tableStyleId>
              </a:tblPr>
              <a:tblGrid>
                <a:gridCol w="2611975"/>
                <a:gridCol w="5416425"/>
              </a:tblGrid>
              <a:tr h="4388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grid-template-columns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cada </a:t>
                      </a:r>
                      <a:r>
                        <a:rPr b="1" lang="en-GB">
                          <a:latin typeface="Helvetica Neue"/>
                          <a:ea typeface="Helvetica Neue"/>
                          <a:cs typeface="Helvetica Neue"/>
                          <a:sym typeface="Helvetica Neue"/>
                        </a:rPr>
                        <a:t>columna</a:t>
                      </a:r>
                      <a:r>
                        <a:rPr lang="en-GB">
                          <a:latin typeface="Helvetica Neue"/>
                          <a:ea typeface="Helvetica Neue"/>
                          <a:cs typeface="Helvetica Neue"/>
                          <a:sym typeface="Helvetica Neue"/>
                        </a:rPr>
                        <a:t> (</a:t>
                      </a:r>
                      <a:r>
                        <a:rPr i="1" lang="en-GB" u="sng">
                          <a:latin typeface="Helvetica Neue"/>
                          <a:ea typeface="Helvetica Neue"/>
                          <a:cs typeface="Helvetica Neue"/>
                          <a:sym typeface="Helvetica Neue"/>
                        </a:rPr>
                        <a:t>col 1, col 2...</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grid-template-rows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cada </a:t>
                      </a:r>
                      <a:r>
                        <a:rPr b="1" lang="en-GB">
                          <a:latin typeface="Helvetica Neue"/>
                          <a:ea typeface="Helvetica Neue"/>
                          <a:cs typeface="Helvetica Neue"/>
                          <a:sym typeface="Helvetica Neue"/>
                        </a:rPr>
                        <a:t>fila</a:t>
                      </a:r>
                      <a:r>
                        <a:rPr lang="en-GB">
                          <a:latin typeface="Helvetica Neue"/>
                          <a:ea typeface="Helvetica Neue"/>
                          <a:cs typeface="Helvetica Neue"/>
                          <a:sym typeface="Helvetica Neue"/>
                        </a:rPr>
                        <a:t> (</a:t>
                      </a:r>
                      <a:r>
                        <a:rPr i="1" lang="en-GB" u="sng">
                          <a:latin typeface="Helvetica Neue"/>
                          <a:ea typeface="Helvetica Neue"/>
                          <a:cs typeface="Helvetica Neue"/>
                          <a:sym typeface="Helvetica Neue"/>
                        </a:rPr>
                        <a:t>fila 1, fila 2...</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grid-template-areas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Indica la </a:t>
                      </a:r>
                      <a:r>
                        <a:rPr b="1" lang="en-GB">
                          <a:latin typeface="Helvetica Neue"/>
                          <a:ea typeface="Helvetica Neue"/>
                          <a:cs typeface="Helvetica Neue"/>
                          <a:sym typeface="Helvetica Neue"/>
                        </a:rPr>
                        <a:t>disposición</a:t>
                      </a:r>
                      <a:r>
                        <a:rPr lang="en-GB">
                          <a:latin typeface="Helvetica Neue"/>
                          <a:ea typeface="Helvetica Neue"/>
                          <a:cs typeface="Helvetica Neue"/>
                          <a:sym typeface="Helvetica Neue"/>
                        </a:rPr>
                        <a:t> de las áreas en el grid. Cada texto entre comillas simboliza una fila.</a:t>
                      </a:r>
                      <a:endParaRPr>
                        <a:latin typeface="Helvetica Neue"/>
                        <a:ea typeface="Helvetica Neue"/>
                        <a:cs typeface="Helvetica Neue"/>
                        <a:sym typeface="Helvetica Neue"/>
                      </a:endParaRPr>
                    </a:p>
                  </a:txBody>
                  <a:tcPr marT="91425" marB="91425" marR="91425" marL="91425">
                    <a:lnB cap="flat" cmpd="sng" w="9525">
                      <a:solidFill>
                        <a:srgbClr val="DDDDDD"/>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grid-column-gap</a:t>
                      </a:r>
                      <a:endParaRPr b="1">
                        <a:latin typeface="Helvetica Neue"/>
                        <a:ea typeface="Helvetica Neue"/>
                        <a:cs typeface="Helvetica Neue"/>
                        <a:sym typeface="Helvetica Neue"/>
                      </a:endParaRPr>
                    </a:p>
                  </a:txBody>
                  <a:tcPr marT="91425" marB="91425" marR="91425" marL="91425">
                    <a:lnR cap="flat" cmpd="sng" w="9525">
                      <a:solidFill>
                        <a:srgbClr val="DDDDDD"/>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los </a:t>
                      </a:r>
                      <a:r>
                        <a:rPr b="1" lang="en-GB">
                          <a:latin typeface="Helvetica Neue"/>
                          <a:ea typeface="Helvetica Neue"/>
                          <a:cs typeface="Helvetica Neue"/>
                          <a:sym typeface="Helvetica Neue"/>
                        </a:rPr>
                        <a:t>huecos</a:t>
                      </a:r>
                      <a:r>
                        <a:rPr lang="en-GB">
                          <a:latin typeface="Helvetica Neue"/>
                          <a:ea typeface="Helvetica Neue"/>
                          <a:cs typeface="Helvetica Neue"/>
                          <a:sym typeface="Helvetica Neue"/>
                        </a:rPr>
                        <a:t> entre columnas (</a:t>
                      </a:r>
                      <a:r>
                        <a:rPr i="1" lang="en-GB" u="sng">
                          <a:latin typeface="Helvetica Neue"/>
                          <a:ea typeface="Helvetica Neue"/>
                          <a:cs typeface="Helvetica Neue"/>
                          <a:sym typeface="Helvetica Neue"/>
                        </a:rPr>
                        <a:t>líneas verticales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grid-row-gap</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los </a:t>
                      </a:r>
                      <a:r>
                        <a:rPr b="1" lang="en-GB">
                          <a:latin typeface="Helvetica Neue"/>
                          <a:ea typeface="Helvetica Neue"/>
                          <a:cs typeface="Helvetica Neue"/>
                          <a:sym typeface="Helvetica Neue"/>
                        </a:rPr>
                        <a:t>huecos</a:t>
                      </a:r>
                      <a:r>
                        <a:rPr lang="en-GB">
                          <a:latin typeface="Helvetica Neue"/>
                          <a:ea typeface="Helvetica Neue"/>
                          <a:cs typeface="Helvetica Neue"/>
                          <a:sym typeface="Helvetica Neue"/>
                        </a:rPr>
                        <a:t> entre filas (</a:t>
                      </a:r>
                      <a:r>
                        <a:rPr i="1" lang="en-GB" u="sng">
                          <a:latin typeface="Helvetica Neue"/>
                          <a:ea typeface="Helvetica Neue"/>
                          <a:cs typeface="Helvetica Neue"/>
                          <a:sym typeface="Helvetica Neue"/>
                        </a:rPr>
                        <a:t>líneas horizontales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T cap="flat" cmpd="sng" w="9525">
                      <a:solidFill>
                        <a:srgbClr val="DDDDDD"/>
                      </a:solidFill>
                      <a:prstDash val="solid"/>
                      <a:round/>
                      <a:headEnd len="sm" w="sm" type="none"/>
                      <a:tailEnd len="sm" w="sm" type="none"/>
                    </a:lnT>
                  </a:tcPr>
                </a:tc>
              </a:tr>
            </a:tbl>
          </a:graphicData>
        </a:graphic>
      </p:graphicFrame>
      <p:sp>
        <p:nvSpPr>
          <p:cNvPr id="1022" name="Google Shape;1022;p131"/>
          <p:cNvSpPr txBox="1"/>
          <p:nvPr/>
        </p:nvSpPr>
        <p:spPr>
          <a:xfrm>
            <a:off x="726000" y="1183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En primer lugar, aplicas la propiedad </a:t>
            </a:r>
            <a:r>
              <a:rPr lang="en-GB" sz="1500">
                <a:highlight>
                  <a:srgbClr val="E0FF00"/>
                </a:highlight>
                <a:latin typeface="Helvetica Neue Light"/>
                <a:ea typeface="Helvetica Neue Light"/>
                <a:cs typeface="Helvetica Neue Light"/>
                <a:sym typeface="Helvetica Neue Light"/>
              </a:rPr>
              <a:t>“</a:t>
            </a:r>
            <a:r>
              <a:rPr b="1" lang="en-GB" sz="1500">
                <a:highlight>
                  <a:srgbClr val="E0FF00"/>
                </a:highlight>
                <a:latin typeface="Helvetica Neue"/>
                <a:ea typeface="Helvetica Neue"/>
                <a:cs typeface="Helvetica Neue"/>
                <a:sym typeface="Helvetica Neue"/>
              </a:rPr>
              <a:t>display: grid</a:t>
            </a:r>
            <a:r>
              <a:rPr lang="en-GB" sz="1500">
                <a:highlight>
                  <a:srgbClr val="E0FF00"/>
                </a:highlight>
                <a:latin typeface="Helvetica Neue Light"/>
                <a:ea typeface="Helvetica Neue Light"/>
                <a:cs typeface="Helvetica Neue Light"/>
                <a:sym typeface="Helvetica Neue Light"/>
              </a:rPr>
              <a:t>”</a:t>
            </a:r>
            <a:r>
              <a:rPr lang="en-GB" sz="1500">
                <a:latin typeface="Helvetica Neue Light"/>
                <a:ea typeface="Helvetica Neue Light"/>
                <a:cs typeface="Helvetica Neue Light"/>
                <a:sym typeface="Helvetica Neue Light"/>
              </a:rPr>
              <a:t> al elemento padre.</a:t>
            </a:r>
            <a:endParaRPr sz="15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Luego puedes usar lo siguiente para crear la estructura principal:</a:t>
            </a:r>
            <a:endParaRPr sz="1500">
              <a:latin typeface="Helvetica Neue Light"/>
              <a:ea typeface="Helvetica Neue Light"/>
              <a:cs typeface="Helvetica Neue Light"/>
              <a:sym typeface="Helvetica Neue 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8" name="Google Shape;1028;p132"/>
          <p:cNvSpPr txBox="1"/>
          <p:nvPr/>
        </p:nvSpPr>
        <p:spPr>
          <a:xfrm>
            <a:off x="643800" y="29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EL OBJETIVO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029" name="Google Shape;1029;p132"/>
          <p:cNvPicPr preferRelativeResize="0"/>
          <p:nvPr/>
        </p:nvPicPr>
        <p:blipFill>
          <a:blip r:embed="rId4">
            <a:alphaModFix/>
          </a:blip>
          <a:stretch>
            <a:fillRect/>
          </a:stretch>
        </p:blipFill>
        <p:spPr>
          <a:xfrm>
            <a:off x="2859226" y="1429575"/>
            <a:ext cx="4577549" cy="3484524"/>
          </a:xfrm>
          <a:prstGeom prst="rect">
            <a:avLst/>
          </a:prstGeom>
          <a:noFill/>
          <a:ln>
            <a:noFill/>
          </a:ln>
        </p:spPr>
      </p:pic>
      <p:sp>
        <p:nvSpPr>
          <p:cNvPr id="1030" name="Google Shape;1030;p132"/>
          <p:cNvSpPr txBox="1"/>
          <p:nvPr/>
        </p:nvSpPr>
        <p:spPr>
          <a:xfrm>
            <a:off x="700525" y="1544975"/>
            <a:ext cx="1938300" cy="3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Este tipo de estructura no es posible con Flexbox, por eso podemos pensar en usar </a:t>
            </a:r>
            <a:r>
              <a:rPr lang="en-GB" sz="1800">
                <a:highlight>
                  <a:srgbClr val="E0FF00"/>
                </a:highlight>
                <a:latin typeface="Helvetica Neue Light"/>
                <a:ea typeface="Helvetica Neue Light"/>
                <a:cs typeface="Helvetica Neue Light"/>
                <a:sym typeface="Helvetica Neue Light"/>
              </a:rPr>
              <a:t>Grid:</a:t>
            </a:r>
            <a:endParaRPr sz="1800">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034" name="Shape 1034"/>
        <p:cNvGrpSpPr/>
        <p:nvPr/>
      </p:nvGrpSpPr>
      <p:grpSpPr>
        <a:xfrm>
          <a:off x="0" y="0"/>
          <a:ext cx="0" cy="0"/>
          <a:chOff x="0" y="0"/>
          <a:chExt cx="0" cy="0"/>
        </a:xfrm>
      </p:grpSpPr>
      <p:pic>
        <p:nvPicPr>
          <p:cNvPr id="1035" name="Google Shape;1035;p1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36" name="Google Shape;1036;p133"/>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1037" name="Google Shape;1037;p133"/>
          <p:cNvGraphicFramePr/>
          <p:nvPr/>
        </p:nvGraphicFramePr>
        <p:xfrm>
          <a:off x="643800" y="3036800"/>
          <a:ext cx="3000000" cy="3000000"/>
        </p:xfrm>
        <a:graphic>
          <a:graphicData uri="http://schemas.openxmlformats.org/drawingml/2006/table">
            <a:tbl>
              <a:tblPr>
                <a:noFill/>
                <a:tableStyleId>{DBE6F9F4-FF7D-45CC-A05A-2156D2DF9E98}</a:tableStyleId>
              </a:tblPr>
              <a:tblGrid>
                <a:gridCol w="2143225"/>
                <a:gridCol w="5556975"/>
              </a:tblGrid>
              <a:tr h="12700">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DDDDD"/>
                    </a:solidFill>
                  </a:tcPr>
                </a:tc>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DDDDD"/>
                    </a:solidFill>
                  </a:tcPr>
                </a:tc>
              </a:tr>
              <a:tr h="1270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grid-template-columns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Establece el tamaño de las columnas (eje horizontal).</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grid-template-rows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Establece el tamaño de las filas (eje vertical).</a:t>
                      </a:r>
                      <a:endParaRPr sz="1600">
                        <a:latin typeface="Helvetica Neue Light"/>
                        <a:ea typeface="Helvetica Neue Light"/>
                        <a:cs typeface="Helvetica Neue Light"/>
                        <a:sym typeface="Helvetica Neue Light"/>
                      </a:endParaRPr>
                    </a:p>
                  </a:txBody>
                  <a:tcPr marT="63500" marB="63500" marR="63500" marL="63500"/>
                </a:tc>
              </a:tr>
            </a:tbl>
          </a:graphicData>
        </a:graphic>
      </p:graphicFrame>
      <p:sp>
        <p:nvSpPr>
          <p:cNvPr id="1038" name="Google Shape;1038;p133"/>
          <p:cNvSpPr txBox="1"/>
          <p:nvPr/>
        </p:nvSpPr>
        <p:spPr>
          <a:xfrm>
            <a:off x="643800" y="1407444"/>
            <a:ext cx="7856400" cy="157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 posible crear cuadrículas con un tamaño definido. Para ello, sólo tienes que usar las propiedades CSS </a:t>
            </a:r>
            <a:r>
              <a:rPr i="1" lang="en-GB" sz="1800">
                <a:highlight>
                  <a:srgbClr val="E0FF00"/>
                </a:highlight>
                <a:latin typeface="Helvetica Neue Light"/>
                <a:ea typeface="Helvetica Neue Light"/>
                <a:cs typeface="Helvetica Neue Light"/>
                <a:sym typeface="Helvetica Neue Light"/>
              </a:rPr>
              <a:t>grid-template-columns</a:t>
            </a:r>
            <a:r>
              <a:rPr lang="en-GB" sz="1800">
                <a:latin typeface="Helvetica Neue Light"/>
                <a:ea typeface="Helvetica Neue Light"/>
                <a:cs typeface="Helvetica Neue Light"/>
                <a:sym typeface="Helvetica Neue Light"/>
              </a:rPr>
              <a:t> y </a:t>
            </a:r>
            <a:r>
              <a:rPr i="1" lang="en-GB" sz="1800">
                <a:highlight>
                  <a:srgbClr val="E0FF00"/>
                </a:highlight>
                <a:latin typeface="Helvetica Neue Light"/>
                <a:ea typeface="Helvetica Neue Light"/>
                <a:cs typeface="Helvetica Neue Light"/>
                <a:sym typeface="Helvetica Neue Light"/>
              </a:rPr>
              <a:t>grid-template-rows</a:t>
            </a:r>
            <a:r>
              <a:rPr lang="en-GB" sz="1800">
                <a:latin typeface="Helvetica Neue Light"/>
                <a:ea typeface="Helvetica Neue Light"/>
                <a:cs typeface="Helvetica Neue Light"/>
                <a:sym typeface="Helvetica Neue Light"/>
              </a:rPr>
              <a:t>, las cuales sirven para indicar las dimensiones de cada celda de la cuadrícula, diferenciando entre columnas y filas.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44" name="Google Shape;1044;p134"/>
          <p:cNvSpPr txBox="1"/>
          <p:nvPr/>
        </p:nvSpPr>
        <p:spPr>
          <a:xfrm>
            <a:off x="643801" y="2951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45" name="Google Shape;1045;p134"/>
          <p:cNvSpPr txBox="1"/>
          <p:nvPr/>
        </p:nvSpPr>
        <p:spPr>
          <a:xfrm>
            <a:off x="726150" y="2402825"/>
            <a:ext cx="40047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2 columnas */</a:t>
            </a:r>
            <a:endParaRPr>
              <a:solidFill>
                <a:schemeClr val="dk1"/>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2 filas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
        <p:nvSpPr>
          <p:cNvPr id="1046" name="Google Shape;1046;p134"/>
          <p:cNvSpPr txBox="1"/>
          <p:nvPr/>
        </p:nvSpPr>
        <p:spPr>
          <a:xfrm>
            <a:off x="557850" y="1564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a:latin typeface="Helvetica Neue Light"/>
                <a:ea typeface="Helvetica Neue Light"/>
                <a:cs typeface="Helvetica Neue Light"/>
                <a:sym typeface="Helvetica Neue Light"/>
              </a:rPr>
              <a:t>Veamos la forma más simple de crear una grilla, especificando cuántas columnas y filas queremos.</a:t>
            </a:r>
            <a:endParaRPr>
              <a:latin typeface="Helvetica Neue Light"/>
              <a:ea typeface="Helvetica Neue Light"/>
              <a:cs typeface="Helvetica Neue Light"/>
              <a:sym typeface="Helvetica Neue Light"/>
            </a:endParaRPr>
          </a:p>
        </p:txBody>
      </p:sp>
      <p:sp>
        <p:nvSpPr>
          <p:cNvPr id="1047" name="Google Shape;1047;p134"/>
          <p:cNvSpPr txBox="1"/>
          <p:nvPr/>
        </p:nvSpPr>
        <p:spPr>
          <a:xfrm>
            <a:off x="4823675" y="2402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class</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"grid"</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1</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2</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3</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4</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53" name="Google Shape;1053;p135"/>
          <p:cNvSpPr txBox="1"/>
          <p:nvPr/>
        </p:nvSpPr>
        <p:spPr>
          <a:xfrm>
            <a:off x="643801" y="254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054" name="Google Shape;1054;p135"/>
          <p:cNvPicPr preferRelativeResize="0"/>
          <p:nvPr/>
        </p:nvPicPr>
        <p:blipFill>
          <a:blip r:embed="rId4">
            <a:alphaModFix/>
          </a:blip>
          <a:stretch>
            <a:fillRect/>
          </a:stretch>
        </p:blipFill>
        <p:spPr>
          <a:xfrm>
            <a:off x="1187500" y="1712191"/>
            <a:ext cx="6174050" cy="260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1" name="Shape 221"/>
        <p:cNvGrpSpPr/>
        <p:nvPr/>
      </p:nvGrpSpPr>
      <p:grpSpPr>
        <a:xfrm>
          <a:off x="0" y="0"/>
          <a:ext cx="0" cy="0"/>
          <a:chOff x="0" y="0"/>
          <a:chExt cx="0" cy="0"/>
        </a:xfrm>
      </p:grpSpPr>
      <p:sp>
        <p:nvSpPr>
          <p:cNvPr id="222" name="Google Shape;222;p37"/>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3" name="Google Shape;223;p37"/>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24" name="Google Shape;224;p37"/>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1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0" name="Google Shape;1060;p136"/>
          <p:cNvSpPr txBox="1"/>
          <p:nvPr/>
        </p:nvSpPr>
        <p:spPr>
          <a:xfrm>
            <a:off x="643801" y="2870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61" name="Google Shape;1061;p136"/>
          <p:cNvSpPr txBox="1"/>
          <p:nvPr/>
        </p:nvSpPr>
        <p:spPr>
          <a:xfrm>
            <a:off x="726000" y="1564150"/>
            <a:ext cx="8028300" cy="9975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Unidad creada para ser usada en grid ( </a:t>
            </a:r>
            <a:r>
              <a:rPr b="1" lang="en-GB">
                <a:solidFill>
                  <a:srgbClr val="FF0000"/>
                </a:solidFill>
                <a:latin typeface="Helvetica Neue"/>
                <a:ea typeface="Helvetica Neue"/>
                <a:cs typeface="Helvetica Neue"/>
                <a:sym typeface="Helvetica Neue"/>
              </a:rPr>
              <a:t>fr (fraction)</a:t>
            </a:r>
            <a:r>
              <a:rPr b="1" lang="en-GB">
                <a:solidFill>
                  <a:schemeClr val="dk1"/>
                </a:solidFill>
                <a:latin typeface="Helvetica Neue"/>
                <a:ea typeface="Helvetica Neue"/>
                <a:cs typeface="Helvetica Neue"/>
                <a:sym typeface="Helvetica Neue"/>
              </a:rPr>
              <a:t> )</a:t>
            </a:r>
            <a:endParaRPr b="1">
              <a:solidFill>
                <a:schemeClr val="dk1"/>
              </a:solidFill>
              <a:latin typeface="Helvetica Neue"/>
              <a:ea typeface="Helvetica Neue"/>
              <a:cs typeface="Helvetica Neue"/>
              <a:sym typeface="Helvetica Neue"/>
            </a:endParaRPr>
          </a:p>
          <a:p>
            <a:pPr indent="0" lvl="0" marL="0" rtl="0" algn="ctr">
              <a:spcBef>
                <a:spcPts val="1200"/>
              </a:spcBef>
              <a:spcAft>
                <a:spcPts val="0"/>
              </a:spcAft>
              <a:buClr>
                <a:schemeClr val="dk1"/>
              </a:buClr>
              <a:buSzPts val="1100"/>
              <a:buFont typeface="Arial"/>
              <a:buNone/>
            </a:pPr>
            <a:r>
              <a:rPr b="1" i="1" lang="en-GB">
                <a:solidFill>
                  <a:schemeClr val="dk1"/>
                </a:solidFill>
                <a:highlight>
                  <a:srgbClr val="E0FF00"/>
                </a:highlight>
                <a:latin typeface="Helvetica Neue"/>
                <a:ea typeface="Helvetica Neue"/>
                <a:cs typeface="Helvetica Neue"/>
                <a:sym typeface="Helvetica Neue"/>
              </a:rPr>
              <a:t>Nota</a:t>
            </a:r>
            <a:r>
              <a:rPr i="1" lang="en-GB">
                <a:solidFill>
                  <a:schemeClr val="dk1"/>
                </a:solidFill>
                <a:highlight>
                  <a:srgbClr val="E0FF00"/>
                </a:highlight>
                <a:latin typeface="Helvetica Neue"/>
                <a:ea typeface="Helvetica Neue"/>
                <a:cs typeface="Helvetica Neue"/>
                <a:sym typeface="Helvetica Neue"/>
              </a:rPr>
              <a:t>: también es posible utilizar otras unidades y combinarlas, como porcentajes o la palabra clave auto (que obtiene el tamaño restante).</a:t>
            </a:r>
            <a:endParaRPr i="1">
              <a:highlight>
                <a:srgbClr val="E0FF00"/>
              </a:highlight>
              <a:latin typeface="Helvetica Neue"/>
              <a:ea typeface="Helvetica Neue"/>
              <a:cs typeface="Helvetica Neue"/>
              <a:sym typeface="Helvetica Neue"/>
            </a:endParaRPr>
          </a:p>
        </p:txBody>
      </p:sp>
      <p:sp>
        <p:nvSpPr>
          <p:cNvPr id="1062" name="Google Shape;1062;p136"/>
          <p:cNvSpPr txBox="1"/>
          <p:nvPr/>
        </p:nvSpPr>
        <p:spPr>
          <a:xfrm>
            <a:off x="726050" y="2691250"/>
            <a:ext cx="8028300" cy="1533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0" rtl="0" algn="l">
              <a:lnSpc>
                <a:spcPct val="125000"/>
              </a:lnSpc>
              <a:spcBef>
                <a:spcPts val="0"/>
              </a:spcBef>
              <a:spcAft>
                <a:spcPts val="0"/>
              </a:spcAft>
              <a:buNone/>
            </a:pP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2fr</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3fr</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8" name="Google Shape;1068;p137"/>
          <p:cNvSpPr txBox="1"/>
          <p:nvPr/>
        </p:nvSpPr>
        <p:spPr>
          <a:xfrm>
            <a:off x="643800" y="319475"/>
            <a:ext cx="7856400" cy="111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69" name="Google Shape;1069;p137"/>
          <p:cNvSpPr txBox="1"/>
          <p:nvPr/>
        </p:nvSpPr>
        <p:spPr>
          <a:xfrm>
            <a:off x="519150" y="1720900"/>
            <a:ext cx="7856400" cy="10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Cuadrícula de </a:t>
            </a:r>
            <a:r>
              <a:rPr i="1" lang="en-GB" sz="1600">
                <a:solidFill>
                  <a:schemeClr val="dk1"/>
                </a:solidFill>
                <a:latin typeface="Helvetica Neue Light"/>
                <a:ea typeface="Helvetica Neue Light"/>
                <a:cs typeface="Helvetica Neue Light"/>
                <a:sym typeface="Helvetica Neue Light"/>
              </a:rPr>
              <a:t>2x2</a:t>
            </a:r>
            <a:r>
              <a:rPr lang="en-GB" sz="1600">
                <a:solidFill>
                  <a:schemeClr val="dk1"/>
                </a:solidFill>
                <a:latin typeface="Helvetica Neue Light"/>
                <a:ea typeface="Helvetica Neue Light"/>
                <a:cs typeface="Helvetica Neue Light"/>
                <a:sym typeface="Helvetica Neue Light"/>
              </a:rPr>
              <a:t>, donde el tamaño de ancho de la cuadrícula se divide en </a:t>
            </a:r>
            <a:r>
              <a:rPr b="1" lang="en-GB" sz="1600">
                <a:solidFill>
                  <a:schemeClr val="dk1"/>
                </a:solidFill>
                <a:latin typeface="Helvetica Neue"/>
                <a:ea typeface="Helvetica Neue"/>
                <a:cs typeface="Helvetica Neue"/>
                <a:sym typeface="Helvetica Neue"/>
              </a:rPr>
              <a:t>dos columnas</a:t>
            </a:r>
            <a:r>
              <a:rPr lang="en-GB" sz="1600">
                <a:solidFill>
                  <a:schemeClr val="dk1"/>
                </a:solidFill>
                <a:latin typeface="Helvetica Neue Light"/>
                <a:ea typeface="Helvetica Neue Light"/>
                <a:cs typeface="Helvetica Neue Light"/>
                <a:sym typeface="Helvetica Neue Light"/>
              </a:rPr>
              <a:t> (una el doble de tamaño que la siguiente), y el tamaño de alto de la cuadrícula se divide en dos filas,</a:t>
            </a:r>
            <a:r>
              <a:rPr lang="en-GB" sz="1600">
                <a:solidFill>
                  <a:schemeClr val="dk1"/>
                </a:solidFill>
                <a:highlight>
                  <a:srgbClr val="E0FF00"/>
                </a:highlight>
                <a:latin typeface="Helvetica Neue Light"/>
                <a:ea typeface="Helvetica Neue Light"/>
                <a:cs typeface="Helvetica Neue Light"/>
                <a:sym typeface="Helvetica Neue Light"/>
              </a:rPr>
              <a:t> donde la primera ocupará el triple (3 fr) que la segunda (1 fr):</a:t>
            </a:r>
            <a:endParaRPr sz="1600">
              <a:solidFill>
                <a:schemeClr val="dk1"/>
              </a:solidFill>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Didact Gothic"/>
              <a:ea typeface="Didact Gothic"/>
              <a:cs typeface="Didact Gothic"/>
              <a:sym typeface="Didact Gothic"/>
            </a:endParaRPr>
          </a:p>
        </p:txBody>
      </p:sp>
      <p:pic>
        <p:nvPicPr>
          <p:cNvPr id="1070" name="Google Shape;1070;p137"/>
          <p:cNvPicPr preferRelativeResize="0"/>
          <p:nvPr/>
        </p:nvPicPr>
        <p:blipFill>
          <a:blip r:embed="rId4">
            <a:alphaModFix/>
          </a:blip>
          <a:stretch>
            <a:fillRect/>
          </a:stretch>
        </p:blipFill>
        <p:spPr>
          <a:xfrm>
            <a:off x="632200" y="2922775"/>
            <a:ext cx="6858800" cy="1868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6" name="Google Shape;1076;p138"/>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REPETITIVAS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77" name="Google Shape;1077;p138"/>
          <p:cNvSpPr txBox="1"/>
          <p:nvPr/>
        </p:nvSpPr>
        <p:spPr>
          <a:xfrm>
            <a:off x="1357025" y="4157725"/>
            <a:ext cx="6210900" cy="50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000">
                <a:solidFill>
                  <a:schemeClr val="dk1"/>
                </a:solidFill>
                <a:latin typeface="Didact Gothic"/>
                <a:ea typeface="Didact Gothic"/>
                <a:cs typeface="Didact Gothic"/>
                <a:sym typeface="Didact Gothic"/>
              </a:rPr>
              <a:t>repeat(</a:t>
            </a:r>
            <a:r>
              <a:rPr b="1" i="1" lang="en-GB" sz="2000">
                <a:solidFill>
                  <a:schemeClr val="dk1"/>
                </a:solidFill>
                <a:latin typeface="Didact Gothic"/>
                <a:ea typeface="Didact Gothic"/>
                <a:cs typeface="Didact Gothic"/>
                <a:sym typeface="Didact Gothic"/>
              </a:rPr>
              <a:t>[núm de veces]</a:t>
            </a:r>
            <a:r>
              <a:rPr b="1" lang="en-GB" sz="2000">
                <a:solidFill>
                  <a:schemeClr val="dk1"/>
                </a:solidFill>
                <a:latin typeface="Didact Gothic"/>
                <a:ea typeface="Didact Gothic"/>
                <a:cs typeface="Didact Gothic"/>
                <a:sym typeface="Didact Gothic"/>
              </a:rPr>
              <a:t>, </a:t>
            </a:r>
            <a:r>
              <a:rPr b="1" i="1" lang="en-GB" sz="2000">
                <a:solidFill>
                  <a:schemeClr val="dk1"/>
                </a:solidFill>
                <a:latin typeface="Didact Gothic"/>
                <a:ea typeface="Didact Gothic"/>
                <a:cs typeface="Didact Gothic"/>
                <a:sym typeface="Didact Gothic"/>
              </a:rPr>
              <a:t>[valor o valores]</a:t>
            </a:r>
            <a:r>
              <a:rPr b="1" lang="en-GB" sz="2000">
                <a:solidFill>
                  <a:schemeClr val="dk1"/>
                </a:solidFill>
                <a:latin typeface="Didact Gothic"/>
                <a:ea typeface="Didact Gothic"/>
                <a:cs typeface="Didact Gothic"/>
                <a:sym typeface="Didact Gothic"/>
              </a:rPr>
              <a:t>)</a:t>
            </a:r>
            <a:r>
              <a:rPr lang="en-GB" sz="2000">
                <a:solidFill>
                  <a:schemeClr val="dk1"/>
                </a:solidFill>
                <a:latin typeface="Didact Gothic"/>
                <a:ea typeface="Didact Gothic"/>
                <a:cs typeface="Didact Gothic"/>
                <a:sym typeface="Didact Gothic"/>
              </a:rPr>
              <a:t> </a:t>
            </a:r>
            <a:endParaRPr sz="2000">
              <a:solidFill>
                <a:schemeClr val="dk1"/>
              </a:solidFill>
              <a:latin typeface="Didact Gothic"/>
              <a:ea typeface="Didact Gothic"/>
              <a:cs typeface="Didact Gothic"/>
              <a:sym typeface="Didact Gothic"/>
            </a:endParaRPr>
          </a:p>
        </p:txBody>
      </p:sp>
      <p:sp>
        <p:nvSpPr>
          <p:cNvPr id="1078" name="Google Shape;1078;p138"/>
          <p:cNvSpPr txBox="1"/>
          <p:nvPr/>
        </p:nvSpPr>
        <p:spPr>
          <a:xfrm>
            <a:off x="557850" y="1572250"/>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Si necesitas hacer muchas columnas y filas iguales, puedes usar lo siguiente:</a:t>
            </a:r>
            <a:endParaRPr sz="1600">
              <a:latin typeface="Helvetica Neue Light"/>
              <a:ea typeface="Helvetica Neue Light"/>
              <a:cs typeface="Helvetica Neue Light"/>
              <a:sym typeface="Helvetica Neue Light"/>
            </a:endParaRPr>
          </a:p>
        </p:txBody>
      </p:sp>
      <p:sp>
        <p:nvSpPr>
          <p:cNvPr id="1079" name="Google Shape;1079;p138"/>
          <p:cNvSpPr txBox="1"/>
          <p:nvPr/>
        </p:nvSpPr>
        <p:spPr>
          <a:xfrm>
            <a:off x="726000" y="2246575"/>
            <a:ext cx="8028300" cy="1533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0" rtl="0" algn="l">
              <a:lnSpc>
                <a:spcPct val="125000"/>
              </a:lnSpc>
              <a:spcBef>
                <a:spcPts val="0"/>
              </a:spcBef>
              <a:spcAft>
                <a:spcPts val="0"/>
              </a:spcAft>
              <a:buNone/>
            </a:pP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repeat</a:t>
            </a:r>
            <a:r>
              <a:rPr lang="en-GB">
                <a:solidFill>
                  <a:schemeClr val="dk1"/>
                </a:solidFill>
                <a:latin typeface="Consolas"/>
                <a:ea typeface="Consolas"/>
                <a:cs typeface="Consolas"/>
                <a:sym typeface="Consolas"/>
              </a:rPr>
              <a:t>(</a:t>
            </a:r>
            <a:r>
              <a:rPr lang="en-GB">
                <a:solidFill>
                  <a:srgbClr val="09885A"/>
                </a:solidFill>
                <a:latin typeface="Consolas"/>
                <a:ea typeface="Consolas"/>
                <a:cs typeface="Consolas"/>
                <a:sym typeface="Consolas"/>
              </a:rPr>
              <a:t>12</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457200" lvl="0" marL="0" rtl="0" algn="l">
              <a:lnSpc>
                <a:spcPct val="150000"/>
              </a:lnSpc>
              <a:spcBef>
                <a:spcPts val="0"/>
              </a:spcBef>
              <a:spcAft>
                <a:spcPts val="0"/>
              </a:spcAft>
              <a:buNone/>
            </a:pP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repeat</a:t>
            </a:r>
            <a:r>
              <a:rPr lang="en-GB">
                <a:solidFill>
                  <a:schemeClr val="dk1"/>
                </a:solidFill>
                <a:latin typeface="Consolas"/>
                <a:ea typeface="Consolas"/>
                <a:cs typeface="Consolas"/>
                <a:sym typeface="Consolas"/>
              </a:rPr>
              <a:t>(</a:t>
            </a:r>
            <a:r>
              <a:rPr lang="en-GB">
                <a:solidFill>
                  <a:srgbClr val="09885A"/>
                </a:solidFill>
                <a:latin typeface="Consolas"/>
                <a:ea typeface="Consolas"/>
                <a:cs typeface="Consolas"/>
                <a:sym typeface="Consolas"/>
              </a:rPr>
              <a:t>12</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a:t>
            </a:r>
            <a:endParaRPr>
              <a:solidFill>
                <a:srgbClr val="FF0000"/>
              </a:solidFill>
              <a:latin typeface="Consolas"/>
              <a:ea typeface="Consolas"/>
              <a:cs typeface="Consolas"/>
              <a:sym typeface="Consolas"/>
            </a:endParaRPr>
          </a:p>
          <a:p>
            <a:pPr indent="0" lvl="0" marL="0" rtl="0" algn="l">
              <a:lnSpc>
                <a:spcPct val="125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1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5" name="Google Shape;1085;p139"/>
          <p:cNvSpPr txBox="1"/>
          <p:nvPr/>
        </p:nvSpPr>
        <p:spPr>
          <a:xfrm>
            <a:off x="643801" y="230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REPETITIVAS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86" name="Google Shape;1086;p139"/>
          <p:cNvSpPr txBox="1"/>
          <p:nvPr/>
        </p:nvSpPr>
        <p:spPr>
          <a:xfrm>
            <a:off x="557850" y="1335575"/>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Deberíamos hacer los divs necesarios, pero la grilla está lista para acomodar a sus ítems.</a:t>
            </a:r>
            <a:endParaRPr sz="1600">
              <a:latin typeface="Helvetica Neue Light"/>
              <a:ea typeface="Helvetica Neue Light"/>
              <a:cs typeface="Helvetica Neue Light"/>
              <a:sym typeface="Helvetica Neue Light"/>
            </a:endParaRPr>
          </a:p>
        </p:txBody>
      </p:sp>
      <p:pic>
        <p:nvPicPr>
          <p:cNvPr id="1087" name="Google Shape;1087;p139"/>
          <p:cNvPicPr preferRelativeResize="0"/>
          <p:nvPr/>
        </p:nvPicPr>
        <p:blipFill>
          <a:blip r:embed="rId4">
            <a:alphaModFix/>
          </a:blip>
          <a:stretch>
            <a:fillRect/>
          </a:stretch>
        </p:blipFill>
        <p:spPr>
          <a:xfrm>
            <a:off x="1399238" y="1790238"/>
            <a:ext cx="6345525" cy="2856001"/>
          </a:xfrm>
          <a:prstGeom prst="rect">
            <a:avLst/>
          </a:prstGeom>
          <a:noFill/>
          <a:ln>
            <a:noFill/>
          </a:ln>
        </p:spPr>
      </p:pic>
      <p:sp>
        <p:nvSpPr>
          <p:cNvPr id="1088" name="Google Shape;1088;p139"/>
          <p:cNvSpPr txBox="1"/>
          <p:nvPr/>
        </p:nvSpPr>
        <p:spPr>
          <a:xfrm>
            <a:off x="3200500" y="4268800"/>
            <a:ext cx="50481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highlight>
                  <a:srgbClr val="E0FF00"/>
                </a:highlight>
                <a:latin typeface="Helvetica Neue Light"/>
                <a:ea typeface="Helvetica Neue Light"/>
                <a:cs typeface="Helvetica Neue Light"/>
                <a:sym typeface="Helvetica Neue Light"/>
              </a:rPr>
              <a:t>Así “se ve” la pantalla dividida en grillas.</a:t>
            </a:r>
            <a:endParaRPr sz="1500">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2" name="Shape 1092"/>
        <p:cNvGrpSpPr/>
        <p:nvPr/>
      </p:nvGrpSpPr>
      <p:grpSpPr>
        <a:xfrm>
          <a:off x="0" y="0"/>
          <a:ext cx="0" cy="0"/>
          <a:chOff x="0" y="0"/>
          <a:chExt cx="0" cy="0"/>
        </a:xfrm>
      </p:grpSpPr>
      <p:sp>
        <p:nvSpPr>
          <p:cNvPr id="1093" name="Google Shape;1093;p14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097" name="Shape 1097"/>
        <p:cNvGrpSpPr/>
        <p:nvPr/>
      </p:nvGrpSpPr>
      <p:grpSpPr>
        <a:xfrm>
          <a:off x="0" y="0"/>
          <a:ext cx="0" cy="0"/>
          <a:chOff x="0" y="0"/>
          <a:chExt cx="0" cy="0"/>
        </a:xfrm>
      </p:grpSpPr>
      <p:pic>
        <p:nvPicPr>
          <p:cNvPr id="1098" name="Google Shape;1098;p1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99" name="Google Shape;1099;p141"/>
          <p:cNvSpPr txBox="1"/>
          <p:nvPr/>
        </p:nvSpPr>
        <p:spPr>
          <a:xfrm>
            <a:off x="643800" y="351925"/>
            <a:ext cx="7856400" cy="9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00" name="Google Shape;1100;p141"/>
          <p:cNvSpPr txBox="1"/>
          <p:nvPr/>
        </p:nvSpPr>
        <p:spPr>
          <a:xfrm>
            <a:off x="557850" y="2264238"/>
            <a:ext cx="8028300" cy="23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posible indicar el nombre y la posición concreta de cada área de la cuadrícula. Utiliza la propiedad </a:t>
            </a:r>
            <a:r>
              <a:rPr i="1" lang="en-GB" sz="1800">
                <a:solidFill>
                  <a:schemeClr val="dk1"/>
                </a:solidFill>
                <a:highlight>
                  <a:srgbClr val="E0FF00"/>
                </a:highlight>
                <a:latin typeface="Helvetica Neue Light"/>
                <a:ea typeface="Helvetica Neue Light"/>
                <a:cs typeface="Helvetica Neue Light"/>
                <a:sym typeface="Helvetica Neue Light"/>
              </a:rPr>
              <a:t>grid-template-areas</a:t>
            </a:r>
            <a:r>
              <a:rPr lang="en-GB" sz="1800">
                <a:solidFill>
                  <a:schemeClr val="dk1"/>
                </a:solidFill>
                <a:latin typeface="Helvetica Neue Light"/>
                <a:ea typeface="Helvetica Neue Light"/>
                <a:cs typeface="Helvetica Neue Light"/>
                <a:sym typeface="Helvetica Neue Light"/>
              </a:rPr>
              <a:t>, donde debes especificar el orden de las áreas. Luego, en cada </a:t>
            </a:r>
            <a:r>
              <a:rPr i="1" lang="en-GB" sz="1800">
                <a:solidFill>
                  <a:schemeClr val="dk1"/>
                </a:solidFill>
                <a:latin typeface="Helvetica Neue Light"/>
                <a:ea typeface="Helvetica Neue Light"/>
                <a:cs typeface="Helvetica Neue Light"/>
                <a:sym typeface="Helvetica Neue Light"/>
              </a:rPr>
              <a:t>ítem hijo</a:t>
            </a:r>
            <a:r>
              <a:rPr lang="en-GB" sz="1800">
                <a:solidFill>
                  <a:schemeClr val="dk1"/>
                </a:solidFill>
                <a:latin typeface="Helvetica Neue Light"/>
                <a:ea typeface="Helvetica Neue Light"/>
                <a:cs typeface="Helvetica Neue Light"/>
                <a:sym typeface="Helvetica Neue Light"/>
              </a:rPr>
              <a:t>, usas la propiedad </a:t>
            </a:r>
            <a:r>
              <a:rPr i="1" lang="en-GB" sz="1800">
                <a:solidFill>
                  <a:schemeClr val="dk1"/>
                </a:solidFill>
                <a:highlight>
                  <a:srgbClr val="E0FF00"/>
                </a:highlight>
                <a:latin typeface="Helvetica Neue Light"/>
                <a:ea typeface="Helvetica Neue Light"/>
                <a:cs typeface="Helvetica Neue Light"/>
                <a:sym typeface="Helvetica Neue Light"/>
              </a:rPr>
              <a:t>grid-area</a:t>
            </a:r>
            <a:r>
              <a:rPr lang="en-GB" sz="1800">
                <a:solidFill>
                  <a:schemeClr val="dk1"/>
                </a:solidFill>
                <a:highlight>
                  <a:srgbClr val="E0FF00"/>
                </a:highlight>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para indicar el nombre del área en cuestión.</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200">
                <a:solidFill>
                  <a:schemeClr val="dk1"/>
                </a:solidFill>
                <a:highlight>
                  <a:srgbClr val="E0FF00"/>
                </a:highlight>
                <a:latin typeface="Helvetica Neue Light"/>
                <a:ea typeface="Helvetica Neue Light"/>
                <a:cs typeface="Helvetica Neue Light"/>
                <a:sym typeface="Helvetica Neue Light"/>
              </a:rPr>
              <a:t>De esta forma, es muy sencillo crear una cuadrícula altamente personalizada en apenas unas cuantas líneas de CSS.</a:t>
            </a:r>
            <a:endParaRPr sz="1200">
              <a:highlight>
                <a:srgbClr val="E0FF00"/>
              </a:highlight>
              <a:latin typeface="Helvetica Neue Light"/>
              <a:ea typeface="Helvetica Neue Light"/>
              <a:cs typeface="Helvetica Neue Light"/>
              <a:sym typeface="Helvetica Neue Light"/>
            </a:endParaRPr>
          </a:p>
        </p:txBody>
      </p:sp>
      <p:sp>
        <p:nvSpPr>
          <p:cNvPr id="1101" name="Google Shape;1101;p141"/>
          <p:cNvSpPr txBox="1"/>
          <p:nvPr/>
        </p:nvSpPr>
        <p:spPr>
          <a:xfrm>
            <a:off x="726000" y="1564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sz="1800">
                <a:latin typeface="Helvetica Neue Light"/>
                <a:ea typeface="Helvetica Neue Light"/>
                <a:cs typeface="Helvetica Neue Light"/>
                <a:sym typeface="Helvetica Neue Light"/>
              </a:rPr>
              <a:t>Ahora veremos otra forma de crear grillas, de una forma más flexible.</a:t>
            </a:r>
            <a:endParaRPr sz="1800">
              <a:latin typeface="Helvetica Neue Light"/>
              <a:ea typeface="Helvetica Neue Light"/>
              <a:cs typeface="Helvetica Neue Light"/>
              <a:sym typeface="Helvetica Neue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1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07" name="Google Shape;1107;p142"/>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08" name="Google Shape;1108;p142"/>
          <p:cNvSpPr txBox="1"/>
          <p:nvPr/>
        </p:nvSpPr>
        <p:spPr>
          <a:xfrm>
            <a:off x="783675" y="2150600"/>
            <a:ext cx="8028300" cy="12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sz="2400">
                <a:latin typeface="Helvetica Neue Light"/>
                <a:ea typeface="Helvetica Neue Light"/>
                <a:cs typeface="Helvetica Neue Light"/>
                <a:sym typeface="Helvetica Neue Light"/>
              </a:rPr>
              <a:t>Entonces, siguiendo la línea del objetivo que tenemos podemos hacer lo siguiente:</a:t>
            </a:r>
            <a:endParaRPr sz="2400">
              <a:latin typeface="Helvetica Neue Light"/>
              <a:ea typeface="Helvetica Neue Light"/>
              <a:cs typeface="Helvetica Neue Light"/>
              <a:sym typeface="Helvetica Neue 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14" name="Google Shape;1114;p14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15" name="Google Shape;1115;p143"/>
          <p:cNvSpPr txBox="1"/>
          <p:nvPr/>
        </p:nvSpPr>
        <p:spPr>
          <a:xfrm>
            <a:off x="726050" y="2101550"/>
            <a:ext cx="7987200" cy="2391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&lt;div</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"grilla"</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&lt;header </a:t>
            </a:r>
            <a:r>
              <a:rPr lang="en-GB" sz="1200">
                <a:solidFill>
                  <a:srgbClr val="FF0000"/>
                </a:solidFill>
                <a:latin typeface="Consolas"/>
                <a:ea typeface="Consolas"/>
                <a:cs typeface="Consolas"/>
                <a:sym typeface="Consolas"/>
              </a:rPr>
              <a:t>class</a:t>
            </a:r>
            <a:r>
              <a:rPr lang="en-GB" sz="1200">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Header</a:t>
            </a:r>
            <a:r>
              <a:rPr lang="en-GB" sz="1200">
                <a:solidFill>
                  <a:srgbClr val="800000"/>
                </a:solidFill>
                <a:latin typeface="Consolas"/>
                <a:ea typeface="Consolas"/>
                <a:cs typeface="Consolas"/>
                <a:sym typeface="Consolas"/>
              </a:rPr>
              <a:t>&lt;/header&gt;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&lt;section</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"productos"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Section</a:t>
            </a:r>
            <a:r>
              <a:rPr lang="en-GB" sz="1200">
                <a:solidFill>
                  <a:srgbClr val="800000"/>
                </a:solidFill>
                <a:latin typeface="Consolas"/>
                <a:ea typeface="Consolas"/>
                <a:cs typeface="Consolas"/>
                <a:sym typeface="Consolas"/>
              </a:rPr>
              <a:t>&lt;/section&gt;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&lt;section</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"servicios"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Section</a:t>
            </a:r>
            <a:r>
              <a:rPr lang="en-GB" sz="1200">
                <a:solidFill>
                  <a:srgbClr val="800000"/>
                </a:solidFill>
                <a:latin typeface="Consolas"/>
                <a:ea typeface="Consolas"/>
                <a:cs typeface="Consolas"/>
                <a:sym typeface="Consolas"/>
              </a:rPr>
              <a:t>&lt;/section&gt;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&lt;nav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Navegacion</a:t>
            </a:r>
            <a:r>
              <a:rPr lang="en-GB" sz="1200">
                <a:solidFill>
                  <a:srgbClr val="800000"/>
                </a:solidFill>
                <a:latin typeface="Consolas"/>
                <a:ea typeface="Consolas"/>
                <a:cs typeface="Consolas"/>
                <a:sym typeface="Consolas"/>
              </a:rPr>
              <a:t>&lt;/nav&gt;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&lt;aside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Aside</a:t>
            </a:r>
            <a:r>
              <a:rPr lang="en-GB" sz="1200">
                <a:solidFill>
                  <a:srgbClr val="800000"/>
                </a:solidFill>
                <a:latin typeface="Consolas"/>
                <a:ea typeface="Consolas"/>
                <a:cs typeface="Consolas"/>
                <a:sym typeface="Consolas"/>
              </a:rPr>
              <a:t>&lt;/aside&gt;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&lt;footer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Pie de pagina</a:t>
            </a:r>
            <a:r>
              <a:rPr lang="en-GB" sz="1200">
                <a:solidFill>
                  <a:srgbClr val="800000"/>
                </a:solidFill>
                <a:latin typeface="Consolas"/>
                <a:ea typeface="Consolas"/>
                <a:cs typeface="Consolas"/>
                <a:sym typeface="Consolas"/>
              </a:rPr>
              <a:t>&lt;/footer&gt;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&lt;/div&gt;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1116" name="Google Shape;1116;p143"/>
          <p:cNvSpPr txBox="1"/>
          <p:nvPr/>
        </p:nvSpPr>
        <p:spPr>
          <a:xfrm>
            <a:off x="578400" y="1584688"/>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highlight>
                  <a:srgbClr val="E0FF00"/>
                </a:highlight>
                <a:latin typeface="Helvetica Neue Light"/>
                <a:ea typeface="Helvetica Neue Light"/>
                <a:cs typeface="Helvetica Neue Light"/>
                <a:sym typeface="Helvetica Neue Light"/>
              </a:rPr>
              <a:t>HTML base para todos los ejemplos. Es muy importante marcar la estructura HTML. </a:t>
            </a:r>
            <a:endParaRPr>
              <a:highlight>
                <a:srgbClr val="E0FF00"/>
              </a:highlight>
              <a:latin typeface="Helvetica Neue Light"/>
              <a:ea typeface="Helvetica Neue Light"/>
              <a:cs typeface="Helvetica Neue Light"/>
              <a:sym typeface="Helvetica Neue Light"/>
            </a:endParaRPr>
          </a:p>
        </p:txBody>
      </p:sp>
      <p:sp>
        <p:nvSpPr>
          <p:cNvPr id="1117" name="Google Shape;1117;p143"/>
          <p:cNvSpPr txBox="1"/>
          <p:nvPr/>
        </p:nvSpPr>
        <p:spPr>
          <a:xfrm>
            <a:off x="2856050" y="1157825"/>
            <a:ext cx="37272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1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23" name="Google Shape;1123;p144"/>
          <p:cNvSpPr txBox="1"/>
          <p:nvPr/>
        </p:nvSpPr>
        <p:spPr>
          <a:xfrm>
            <a:off x="643801" y="108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24" name="Google Shape;1124;p144"/>
          <p:cNvSpPr txBox="1"/>
          <p:nvPr/>
        </p:nvSpPr>
        <p:spPr>
          <a:xfrm>
            <a:off x="726050" y="14340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#grilla</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grid</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grid-template-areas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header header"</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productos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servicios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footer footer"</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75px</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20%</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auto</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15%</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.border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9885A"/>
                </a:solidFill>
                <a:latin typeface="Consolas"/>
                <a:ea typeface="Consolas"/>
                <a:cs typeface="Consolas"/>
                <a:sym typeface="Consolas"/>
              </a:rPr>
              <a:t>1px solid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
        <p:nvSpPr>
          <p:cNvPr id="1125" name="Google Shape;1125;p144"/>
          <p:cNvSpPr txBox="1"/>
          <p:nvPr/>
        </p:nvSpPr>
        <p:spPr>
          <a:xfrm>
            <a:off x="4764850" y="14340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header</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header;</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footer</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footer;</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section#productos</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productos;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section#servicios</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servicios;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nav</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nav;</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aside</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publicidad;</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just">
              <a:lnSpc>
                <a:spcPct val="100000"/>
              </a:lnSpc>
              <a:spcBef>
                <a:spcPts val="0"/>
              </a:spcBef>
              <a:spcAft>
                <a:spcPts val="0"/>
              </a:spcAft>
              <a:buNone/>
            </a:pPr>
            <a:r>
              <a:t/>
            </a:r>
            <a:endParaRPr sz="1100">
              <a:solidFill>
                <a:srgbClr val="800000"/>
              </a:solidFill>
              <a:latin typeface="Consolas"/>
              <a:ea typeface="Consolas"/>
              <a:cs typeface="Consolas"/>
              <a:sym typeface="Consolas"/>
            </a:endParaRPr>
          </a:p>
        </p:txBody>
      </p:sp>
      <p:sp>
        <p:nvSpPr>
          <p:cNvPr id="1126" name="Google Shape;1126;p144"/>
          <p:cNvSpPr txBox="1"/>
          <p:nvPr/>
        </p:nvSpPr>
        <p:spPr>
          <a:xfrm>
            <a:off x="3787500" y="997950"/>
            <a:ext cx="15690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a:ea typeface="Helvetica Neue"/>
                <a:cs typeface="Helvetica Neue"/>
                <a:sym typeface="Helvetica Neue"/>
              </a:rPr>
              <a:t>CSS a usar:</a:t>
            </a:r>
            <a:endParaRPr sz="1800">
              <a:latin typeface="Helvetica Neue"/>
              <a:ea typeface="Helvetica Neue"/>
              <a:cs typeface="Helvetica Neue"/>
              <a:sym typeface="Helvetica Neue"/>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1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32" name="Google Shape;1132;p145"/>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33" name="Google Shape;1133;p145"/>
          <p:cNvPicPr preferRelativeResize="0"/>
          <p:nvPr/>
        </p:nvPicPr>
        <p:blipFill>
          <a:blip r:embed="rId4">
            <a:alphaModFix/>
          </a:blip>
          <a:stretch>
            <a:fillRect/>
          </a:stretch>
        </p:blipFill>
        <p:spPr>
          <a:xfrm>
            <a:off x="726059" y="1937500"/>
            <a:ext cx="5271640" cy="2668050"/>
          </a:xfrm>
          <a:prstGeom prst="rect">
            <a:avLst/>
          </a:prstGeom>
          <a:noFill/>
          <a:ln>
            <a:noFill/>
          </a:ln>
        </p:spPr>
      </p:pic>
      <p:sp>
        <p:nvSpPr>
          <p:cNvPr id="1134" name="Google Shape;1134;p145"/>
          <p:cNvSpPr txBox="1"/>
          <p:nvPr/>
        </p:nvSpPr>
        <p:spPr>
          <a:xfrm>
            <a:off x="578400" y="1487950"/>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latin typeface="Helvetica Neue Light"/>
                <a:ea typeface="Helvetica Neue Light"/>
                <a:cs typeface="Helvetica Neue Light"/>
                <a:sym typeface="Helvetica Neue Light"/>
              </a:rPr>
              <a:t>De esta forma, se aproxima a lo que queremos inicialmente, sólo nos falta darle unas decoraciones:</a:t>
            </a:r>
            <a:endParaRPr>
              <a:latin typeface="Helvetica Neue Light"/>
              <a:ea typeface="Helvetica Neue Light"/>
              <a:cs typeface="Helvetica Neue Light"/>
              <a:sym typeface="Helvetica Neue Light"/>
            </a:endParaRPr>
          </a:p>
        </p:txBody>
      </p:sp>
      <p:pic>
        <p:nvPicPr>
          <p:cNvPr id="1135" name="Google Shape;1135;p145"/>
          <p:cNvPicPr preferRelativeResize="0"/>
          <p:nvPr/>
        </p:nvPicPr>
        <p:blipFill>
          <a:blip r:embed="rId5">
            <a:alphaModFix/>
          </a:blip>
          <a:stretch>
            <a:fillRect/>
          </a:stretch>
        </p:blipFill>
        <p:spPr>
          <a:xfrm>
            <a:off x="4321900" y="2123075"/>
            <a:ext cx="4611910" cy="23220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FLEXBOX</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41" name="Google Shape;1141;p146"/>
          <p:cNvSpPr txBox="1"/>
          <p:nvPr/>
        </p:nvSpPr>
        <p:spPr>
          <a:xfrm>
            <a:off x="643801" y="186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ESPACIOS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42" name="Google Shape;1142;p146"/>
          <p:cNvSpPr txBox="1"/>
          <p:nvPr/>
        </p:nvSpPr>
        <p:spPr>
          <a:xfrm>
            <a:off x="588900" y="1370775"/>
            <a:ext cx="7966200" cy="13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cuadrícula tiene todas sus celdas </a:t>
            </a:r>
            <a:r>
              <a:rPr b="1" lang="en-GB" sz="1800">
                <a:solidFill>
                  <a:schemeClr val="dk1"/>
                </a:solidFill>
                <a:latin typeface="Helvetica Neue"/>
                <a:ea typeface="Helvetica Neue"/>
                <a:cs typeface="Helvetica Neue"/>
                <a:sym typeface="Helvetica Neue"/>
              </a:rPr>
              <a:t>una a continuación de la otra.</a:t>
            </a:r>
            <a:r>
              <a:rPr lang="en-GB" sz="1800">
                <a:solidFill>
                  <a:schemeClr val="dk1"/>
                </a:solidFill>
                <a:latin typeface="Helvetica Neue Light"/>
                <a:ea typeface="Helvetica Neue Light"/>
                <a:cs typeface="Helvetica Neue Light"/>
                <a:sym typeface="Helvetica Neue Light"/>
              </a:rPr>
              <a:t> Aunque sería posible darle un margen a las celdas dentro del contenedor, existe una forma más apropiada, evitando los problemas clásicos de los modelos de caja: los </a:t>
            </a:r>
            <a:r>
              <a:rPr b="1" lang="en-GB" sz="1800">
                <a:solidFill>
                  <a:schemeClr val="dk1"/>
                </a:solidFill>
                <a:latin typeface="Helvetica Neue"/>
                <a:ea typeface="Helvetica Neue"/>
                <a:cs typeface="Helvetica Neue"/>
                <a:sym typeface="Helvetica Neue"/>
              </a:rPr>
              <a:t>huecos (gutters)</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sp>
        <p:nvSpPr>
          <p:cNvPr id="1143" name="Google Shape;1143;p146"/>
          <p:cNvSpPr txBox="1"/>
          <p:nvPr/>
        </p:nvSpPr>
        <p:spPr>
          <a:xfrm>
            <a:off x="895425" y="2821100"/>
            <a:ext cx="7856400" cy="1723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grid-column-gap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grid-row-gap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15px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1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49" name="Google Shape;1149;p147"/>
          <p:cNvSpPr txBox="1"/>
          <p:nvPr/>
        </p:nvSpPr>
        <p:spPr>
          <a:xfrm>
            <a:off x="689726" y="202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ESPACIOS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50" name="Google Shape;1150;p147"/>
          <p:cNvPicPr preferRelativeResize="0"/>
          <p:nvPr/>
        </p:nvPicPr>
        <p:blipFill>
          <a:blip r:embed="rId4">
            <a:alphaModFix/>
          </a:blip>
          <a:stretch>
            <a:fillRect/>
          </a:stretch>
        </p:blipFill>
        <p:spPr>
          <a:xfrm>
            <a:off x="2436499" y="1366275"/>
            <a:ext cx="4362853" cy="34716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1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56" name="Google Shape;1156;p148"/>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57" name="Google Shape;1157;p148"/>
          <p:cNvSpPr txBox="1"/>
          <p:nvPr/>
        </p:nvSpPr>
        <p:spPr>
          <a:xfrm>
            <a:off x="831625" y="1259350"/>
            <a:ext cx="3667200" cy="3731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Llevemos a la práctica agregando más estilos al padre (el contenedor) y verificando que tiene las propiedades </a:t>
            </a:r>
            <a:r>
              <a:rPr i="1" lang="en-GB" sz="1800">
                <a:highlight>
                  <a:srgbClr val="E0FF00"/>
                </a:highlight>
                <a:latin typeface="Helvetica Neue Light"/>
                <a:ea typeface="Helvetica Neue Light"/>
                <a:cs typeface="Helvetica Neue Light"/>
                <a:sym typeface="Helvetica Neue Light"/>
              </a:rPr>
              <a:t>grid-row-gap</a:t>
            </a:r>
            <a:r>
              <a:rPr lang="en-GB" sz="1800">
                <a:highlight>
                  <a:srgbClr val="E0FF00"/>
                </a:highlight>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y </a:t>
            </a:r>
            <a:r>
              <a:rPr i="1" lang="en-GB" sz="1800">
                <a:highlight>
                  <a:srgbClr val="E0FF00"/>
                </a:highlight>
                <a:latin typeface="Helvetica Neue Light"/>
                <a:ea typeface="Helvetica Neue Light"/>
                <a:cs typeface="Helvetica Neue Light"/>
                <a:sym typeface="Helvetica Neue Light"/>
              </a:rPr>
              <a:t>grid-column-gap</a:t>
            </a:r>
            <a:r>
              <a:rPr i="1"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para hacer separaciones entre las columnas o filas, según el caso.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.border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9885A"/>
                </a:solidFill>
                <a:latin typeface="Consolas"/>
                <a:ea typeface="Consolas"/>
                <a:cs typeface="Consolas"/>
                <a:sym typeface="Consolas"/>
              </a:rPr>
              <a:t>1px solid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background-color</a:t>
            </a:r>
            <a:r>
              <a:rPr lang="en-GB" sz="1200">
                <a:solidFill>
                  <a:srgbClr val="800000"/>
                </a:solidFill>
                <a:latin typeface="Consolas"/>
                <a:ea typeface="Consolas"/>
                <a:cs typeface="Consolas"/>
                <a:sym typeface="Consolas"/>
              </a:rPr>
              <a:t>: </a:t>
            </a:r>
            <a:r>
              <a:rPr lang="en-GB" sz="1200">
                <a:solidFill>
                  <a:srgbClr val="0451A5"/>
                </a:solidFill>
                <a:latin typeface="Consolas"/>
                <a:ea typeface="Consolas"/>
                <a:cs typeface="Consolas"/>
                <a:sym typeface="Consolas"/>
              </a:rPr>
              <a:t>yellow</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800">
              <a:latin typeface="Didact Gothic"/>
              <a:ea typeface="Didact Gothic"/>
              <a:cs typeface="Didact Gothic"/>
              <a:sym typeface="Didact Gothic"/>
            </a:endParaRPr>
          </a:p>
        </p:txBody>
      </p:sp>
      <p:sp>
        <p:nvSpPr>
          <p:cNvPr id="1158" name="Google Shape;1158;p148"/>
          <p:cNvSpPr txBox="1"/>
          <p:nvPr/>
        </p:nvSpPr>
        <p:spPr>
          <a:xfrm>
            <a:off x="4630325" y="630700"/>
            <a:ext cx="3899100" cy="3978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#grilla</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grid</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grid-template-areas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header header"</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productos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servicios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footer footer"</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75px</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20%</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auto</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15%</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  grid-row-gap:</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grid-column-gap:</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100vh</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margin:</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0</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1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4" name="Google Shape;1164;p149"/>
          <p:cNvSpPr txBox="1"/>
          <p:nvPr/>
        </p:nvSpPr>
        <p:spPr>
          <a:xfrm>
            <a:off x="643800" y="278900"/>
            <a:ext cx="7856400" cy="84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65" name="Google Shape;1165;p149"/>
          <p:cNvPicPr preferRelativeResize="0"/>
          <p:nvPr/>
        </p:nvPicPr>
        <p:blipFill>
          <a:blip r:embed="rId4">
            <a:alphaModFix/>
          </a:blip>
          <a:stretch>
            <a:fillRect/>
          </a:stretch>
        </p:blipFill>
        <p:spPr>
          <a:xfrm>
            <a:off x="726059" y="1937500"/>
            <a:ext cx="5271640" cy="2668050"/>
          </a:xfrm>
          <a:prstGeom prst="rect">
            <a:avLst/>
          </a:prstGeom>
          <a:noFill/>
          <a:ln>
            <a:noFill/>
          </a:ln>
        </p:spPr>
      </p:pic>
      <p:sp>
        <p:nvSpPr>
          <p:cNvPr id="1166" name="Google Shape;1166;p149"/>
          <p:cNvSpPr txBox="1"/>
          <p:nvPr/>
        </p:nvSpPr>
        <p:spPr>
          <a:xfrm>
            <a:off x="578400" y="1487975"/>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De esta forma, se aproxima a lo que queremos... sólo nos falta darle unas decoraciones:</a:t>
            </a:r>
            <a:endParaRPr sz="1500">
              <a:latin typeface="Helvetica Neue Light"/>
              <a:ea typeface="Helvetica Neue Light"/>
              <a:cs typeface="Helvetica Neue Light"/>
              <a:sym typeface="Helvetica Neue Light"/>
            </a:endParaRPr>
          </a:p>
        </p:txBody>
      </p:sp>
      <p:pic>
        <p:nvPicPr>
          <p:cNvPr id="1167" name="Google Shape;1167;p149"/>
          <p:cNvPicPr preferRelativeResize="0"/>
          <p:nvPr/>
        </p:nvPicPr>
        <p:blipFill>
          <a:blip r:embed="rId5">
            <a:alphaModFix/>
          </a:blip>
          <a:stretch>
            <a:fillRect/>
          </a:stretch>
        </p:blipFill>
        <p:spPr>
          <a:xfrm>
            <a:off x="4391625" y="2054513"/>
            <a:ext cx="4362826" cy="24591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3" name="Google Shape;1173;p150"/>
          <p:cNvSpPr txBox="1"/>
          <p:nvPr/>
        </p:nvSpPr>
        <p:spPr>
          <a:xfrm>
            <a:off x="588900" y="1297400"/>
            <a:ext cx="7966200" cy="13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 la propiedad </a:t>
            </a:r>
            <a:r>
              <a:rPr b="1" lang="en-GB" sz="2000">
                <a:solidFill>
                  <a:schemeClr val="dk1"/>
                </a:solidFill>
                <a:latin typeface="Helvetica Neue"/>
                <a:ea typeface="Helvetica Neue"/>
                <a:cs typeface="Helvetica Neue"/>
                <a:sym typeface="Helvetica Neue"/>
              </a:rPr>
              <a:t>grid-template-areas</a:t>
            </a:r>
            <a:r>
              <a:rPr lang="en-GB" sz="2000">
                <a:solidFill>
                  <a:schemeClr val="dk1"/>
                </a:solidFill>
                <a:latin typeface="Helvetica Neue Light"/>
                <a:ea typeface="Helvetica Neue Light"/>
                <a:cs typeface="Helvetica Neue Light"/>
                <a:sym typeface="Helvetica Neue Light"/>
              </a:rPr>
              <a:t> también es posible indicar una </a:t>
            </a:r>
            <a:r>
              <a:rPr lang="en-GB" sz="2000">
                <a:solidFill>
                  <a:schemeClr val="dk1"/>
                </a:solidFill>
                <a:highlight>
                  <a:srgbClr val="E0FF00"/>
                </a:highlight>
                <a:latin typeface="Helvetica Neue Light"/>
                <a:ea typeface="Helvetica Neue Light"/>
                <a:cs typeface="Helvetica Neue Light"/>
                <a:sym typeface="Helvetica Neue Light"/>
              </a:rPr>
              <a:t>palabra clave especial</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00FFFF"/>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La palabra clave </a:t>
            </a:r>
            <a:r>
              <a:rPr b="1" lang="en-GB" sz="2000">
                <a:solidFill>
                  <a:schemeClr val="dk1"/>
                </a:solidFill>
                <a:latin typeface="Helvetica Neue"/>
                <a:ea typeface="Helvetica Neue"/>
                <a:cs typeface="Helvetica Neue"/>
                <a:sym typeface="Helvetica Neue"/>
              </a:rPr>
              <a:t>none</a:t>
            </a:r>
            <a:r>
              <a:rPr lang="en-GB" sz="2000">
                <a:solidFill>
                  <a:schemeClr val="dk1"/>
                </a:solidFill>
                <a:latin typeface="Helvetica Neue Light"/>
                <a:ea typeface="Helvetica Neue Light"/>
                <a:cs typeface="Helvetica Neue Light"/>
                <a:sym typeface="Helvetica Neue Light"/>
              </a:rPr>
              <a:t>: Indica que no se colocará ninguna celda en esta posición.</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00FFFF"/>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Uno o más puntos </a:t>
            </a:r>
            <a:r>
              <a:rPr b="1" lang="en-GB" sz="2000">
                <a:solidFill>
                  <a:schemeClr val="dk1"/>
                </a:solidFill>
                <a:latin typeface="Helvetica Neue"/>
                <a:ea typeface="Helvetica Neue"/>
                <a:cs typeface="Helvetica Neue"/>
                <a:sym typeface="Helvetica Neue"/>
              </a:rPr>
              <a:t>(.)</a:t>
            </a:r>
            <a:r>
              <a:rPr lang="en-GB" sz="2000">
                <a:solidFill>
                  <a:schemeClr val="dk1"/>
                </a:solidFill>
                <a:latin typeface="Helvetica Neue Light"/>
                <a:ea typeface="Helvetica Neue Light"/>
                <a:cs typeface="Helvetica Neue Light"/>
                <a:sym typeface="Helvetica Neue Light"/>
              </a:rPr>
              <a:t>: Indica que se colocará una celda vacía en esta posición.</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177" name="Shape 1177"/>
        <p:cNvGrpSpPr/>
        <p:nvPr/>
      </p:nvGrpSpPr>
      <p:grpSpPr>
        <a:xfrm>
          <a:off x="0" y="0"/>
          <a:ext cx="0" cy="0"/>
          <a:chOff x="0" y="0"/>
          <a:chExt cx="0" cy="0"/>
        </a:xfrm>
      </p:grpSpPr>
      <p:pic>
        <p:nvPicPr>
          <p:cNvPr id="1178" name="Google Shape;1178;p1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9" name="Google Shape;1179;p151"/>
          <p:cNvSpPr txBox="1"/>
          <p:nvPr/>
        </p:nvSpPr>
        <p:spPr>
          <a:xfrm>
            <a:off x="643800" y="1557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POSICIÓN DE HIJOS (DESDE EL PADRE)</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80" name="Google Shape;1180;p151"/>
          <p:cNvSpPr txBox="1"/>
          <p:nvPr/>
        </p:nvSpPr>
        <p:spPr>
          <a:xfrm>
            <a:off x="643800" y="1313825"/>
            <a:ext cx="7856400" cy="139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Existen propiedades que se pueden utilizar para colocar los ítems dentro de la cuadrícula. Es posible distribuir los elementos de una forma muy sencilla y cómoda: </a:t>
            </a:r>
            <a:r>
              <a:rPr i="1" lang="en-GB" sz="1800">
                <a:solidFill>
                  <a:schemeClr val="dk1"/>
                </a:solidFill>
                <a:highlight>
                  <a:srgbClr val="E0FF00"/>
                </a:highlight>
                <a:latin typeface="Helvetica Neue Light"/>
                <a:ea typeface="Helvetica Neue Light"/>
                <a:cs typeface="Helvetica Neue Light"/>
                <a:sym typeface="Helvetica Neue Light"/>
              </a:rPr>
              <a:t>justify-items</a:t>
            </a:r>
            <a:r>
              <a:rPr lang="en-GB" sz="1800">
                <a:solidFill>
                  <a:schemeClr val="dk1"/>
                </a:solidFill>
                <a:latin typeface="Helvetica Neue Light"/>
                <a:ea typeface="Helvetica Neue Light"/>
                <a:cs typeface="Helvetica Neue Light"/>
                <a:sym typeface="Helvetica Neue Light"/>
              </a:rPr>
              <a:t> y </a:t>
            </a:r>
            <a:r>
              <a:rPr i="1" lang="en-GB" sz="1800">
                <a:solidFill>
                  <a:schemeClr val="dk1"/>
                </a:solidFill>
                <a:highlight>
                  <a:srgbClr val="E0FF00"/>
                </a:highlight>
                <a:latin typeface="Helvetica Neue Light"/>
                <a:ea typeface="Helvetica Neue Light"/>
                <a:cs typeface="Helvetica Neue Light"/>
                <a:sym typeface="Helvetica Neue Light"/>
              </a:rPr>
              <a:t>align-items</a:t>
            </a:r>
            <a:r>
              <a:rPr lang="en-GB" sz="1800">
                <a:solidFill>
                  <a:schemeClr val="dk1"/>
                </a:solidFill>
                <a:latin typeface="Helvetica Neue Light"/>
                <a:ea typeface="Helvetica Neue Light"/>
                <a:cs typeface="Helvetica Neue Light"/>
                <a:sym typeface="Helvetica Neue Light"/>
              </a:rPr>
              <a:t>, que ya conocemos del módulo</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CSS Flexbox: </a:t>
            </a:r>
            <a:endParaRPr sz="1800">
              <a:solidFill>
                <a:schemeClr val="dk1"/>
              </a:solidFill>
              <a:latin typeface="Helvetica Neue Light"/>
              <a:ea typeface="Helvetica Neue Light"/>
              <a:cs typeface="Helvetica Neue Light"/>
              <a:sym typeface="Helvetica Neue Light"/>
            </a:endParaRPr>
          </a:p>
        </p:txBody>
      </p:sp>
      <p:graphicFrame>
        <p:nvGraphicFramePr>
          <p:cNvPr id="1181" name="Google Shape;1181;p151"/>
          <p:cNvGraphicFramePr/>
          <p:nvPr/>
        </p:nvGraphicFramePr>
        <p:xfrm>
          <a:off x="927900" y="2951950"/>
          <a:ext cx="3000000" cy="3000000"/>
        </p:xfrm>
        <a:graphic>
          <a:graphicData uri="http://schemas.openxmlformats.org/drawingml/2006/table">
            <a:tbl>
              <a:tblPr>
                <a:noFill/>
                <a:tableStyleId>{DBE6F9F4-FF7D-45CC-A05A-2156D2DF9E98}</a:tableStyleId>
              </a:tblPr>
              <a:tblGrid>
                <a:gridCol w="1188425"/>
                <a:gridCol w="2546625"/>
                <a:gridCol w="3553150"/>
              </a:tblGrid>
              <a:tr h="304800">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Valores</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9D9D9"/>
                    </a:solidFill>
                  </a:tcPr>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justify-items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Distribuye los elementos en el eje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align-items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Distribuye los elementos en el eje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1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87" name="Google Shape;1187;p152"/>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88" name="Google Shape;1188;p152"/>
          <p:cNvSpPr txBox="1"/>
          <p:nvPr/>
        </p:nvSpPr>
        <p:spPr>
          <a:xfrm>
            <a:off x="557850" y="1547925"/>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La grilla está, pero las celdas “se achican”, se ajusta. Estas propiedades trabajan sobre la celda:</a:t>
            </a:r>
            <a:endParaRPr sz="1500">
              <a:latin typeface="Helvetica Neue Light"/>
              <a:ea typeface="Helvetica Neue Light"/>
              <a:cs typeface="Helvetica Neue Light"/>
              <a:sym typeface="Helvetica Neue Light"/>
            </a:endParaRPr>
          </a:p>
        </p:txBody>
      </p:sp>
      <p:pic>
        <p:nvPicPr>
          <p:cNvPr id="1189" name="Google Shape;1189;p152"/>
          <p:cNvPicPr preferRelativeResize="0"/>
          <p:nvPr/>
        </p:nvPicPr>
        <p:blipFill>
          <a:blip r:embed="rId4">
            <a:alphaModFix/>
          </a:blip>
          <a:stretch>
            <a:fillRect/>
          </a:stretch>
        </p:blipFill>
        <p:spPr>
          <a:xfrm>
            <a:off x="2097650" y="2157050"/>
            <a:ext cx="5020951" cy="233307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1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5" name="Google Shape;1195;p153"/>
          <p:cNvSpPr txBox="1"/>
          <p:nvPr/>
        </p:nvSpPr>
        <p:spPr>
          <a:xfrm>
            <a:off x="643800" y="2595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96" name="Google Shape;1196;p153"/>
          <p:cNvSpPr txBox="1"/>
          <p:nvPr/>
        </p:nvSpPr>
        <p:spPr>
          <a:xfrm>
            <a:off x="2436125" y="1829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class</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"padre"</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1</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2</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3</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4</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
        <p:nvSpPr>
          <p:cNvPr id="1197" name="Google Shape;1197;p153"/>
          <p:cNvSpPr txBox="1"/>
          <p:nvPr/>
        </p:nvSpPr>
        <p:spPr>
          <a:xfrm>
            <a:off x="3599250" y="1378200"/>
            <a:ext cx="1945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a:ea typeface="Helvetica Neue"/>
                <a:cs typeface="Helvetica Neue"/>
                <a:sym typeface="Helvetica Neue"/>
              </a:rPr>
              <a:t>HTML  a usar:</a:t>
            </a:r>
            <a:endParaRPr sz="1800">
              <a:latin typeface="Helvetica Neue"/>
              <a:ea typeface="Helvetica Neue"/>
              <a:cs typeface="Helvetica Neue"/>
              <a:sym typeface="Helvetica Neue"/>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03" name="Google Shape;1203;p154"/>
          <p:cNvSpPr txBox="1"/>
          <p:nvPr/>
        </p:nvSpPr>
        <p:spPr>
          <a:xfrm>
            <a:off x="643801" y="52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04" name="Google Shape;1204;p154"/>
          <p:cNvSpPr txBox="1"/>
          <p:nvPr/>
        </p:nvSpPr>
        <p:spPr>
          <a:xfrm>
            <a:off x="726050" y="14340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r>
              <a:rPr lang="en-GB" sz="1200">
                <a:solidFill>
                  <a:srgbClr val="800000"/>
                </a:solidFill>
                <a:latin typeface="Consolas"/>
                <a:ea typeface="Consolas"/>
                <a:cs typeface="Consolas"/>
                <a:sym typeface="Consolas"/>
              </a:rPr>
              <a:t>padre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justify-items: </a:t>
            </a:r>
            <a:r>
              <a:rPr lang="en-GB" sz="1200">
                <a:solidFill>
                  <a:srgbClr val="800000"/>
                </a:solidFill>
                <a:latin typeface="Consolas"/>
                <a:ea typeface="Consolas"/>
                <a:cs typeface="Consolas"/>
                <a:sym typeface="Consolas"/>
              </a:rPr>
              <a:t>stretch; /* start | end | center | stretch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align-items: </a:t>
            </a:r>
            <a:r>
              <a:rPr lang="en-GB" sz="1200">
                <a:solidFill>
                  <a:srgbClr val="800000"/>
                </a:solidFill>
                <a:latin typeface="Consolas"/>
                <a:ea typeface="Consolas"/>
                <a:cs typeface="Consolas"/>
                <a:sym typeface="Consolas"/>
              </a:rPr>
              <a:t>stretch; /* start | end | center | stretch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grid;</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95%;</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rgbClr val="800000"/>
                </a:solidFill>
                <a:latin typeface="Consolas"/>
                <a:ea typeface="Consolas"/>
                <a:cs typeface="Consolas"/>
                <a:sym typeface="Consolas"/>
              </a:rPr>
              <a:t>: auto auto;</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grid-column-gap</a:t>
            </a:r>
            <a:r>
              <a:rPr lang="en-GB" sz="1200">
                <a:solidFill>
                  <a:srgbClr val="800000"/>
                </a:solidFill>
                <a:latin typeface="Consolas"/>
                <a:ea typeface="Consolas"/>
                <a:cs typeface="Consolas"/>
                <a:sym typeface="Consolas"/>
              </a:rPr>
              <a:t>: 10px;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rgbClr val="800000"/>
                </a:solidFill>
                <a:latin typeface="Consolas"/>
                <a:ea typeface="Consolas"/>
                <a:cs typeface="Consolas"/>
                <a:sym typeface="Consolas"/>
              </a:rPr>
              <a:t>: 100px 100px;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grid-row-gap</a:t>
            </a:r>
            <a:r>
              <a:rPr lang="en-GB" sz="1200">
                <a:solidFill>
                  <a:srgbClr val="800000"/>
                </a:solidFill>
                <a:latin typeface="Consolas"/>
                <a:ea typeface="Consolas"/>
                <a:cs typeface="Consolas"/>
                <a:sym typeface="Consolas"/>
              </a:rPr>
              <a:t>: 10px;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
        <p:nvSpPr>
          <p:cNvPr id="1205" name="Google Shape;1205;p154"/>
          <p:cNvSpPr txBox="1"/>
          <p:nvPr/>
        </p:nvSpPr>
        <p:spPr>
          <a:xfrm>
            <a:off x="4764850" y="14340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r>
              <a:rPr lang="en-GB" sz="1200">
                <a:solidFill>
                  <a:srgbClr val="800000"/>
                </a:solidFill>
                <a:latin typeface="Consolas"/>
                <a:ea typeface="Consolas"/>
                <a:cs typeface="Consolas"/>
                <a:sym typeface="Consolas"/>
              </a:rPr>
              <a:t>padre 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solid 1px;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font-size</a:t>
            </a:r>
            <a:r>
              <a:rPr lang="en-GB" sz="1200">
                <a:solidFill>
                  <a:srgbClr val="800000"/>
                </a:solidFill>
                <a:latin typeface="Consolas"/>
                <a:ea typeface="Consolas"/>
                <a:cs typeface="Consolas"/>
                <a:sym typeface="Consolas"/>
              </a:rPr>
              <a:t>: 21px;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5px;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background-color</a:t>
            </a:r>
            <a:r>
              <a:rPr lang="en-GB" sz="1200">
                <a:solidFill>
                  <a:srgbClr val="800000"/>
                </a:solidFill>
                <a:latin typeface="Consolas"/>
                <a:ea typeface="Consolas"/>
                <a:cs typeface="Consolas"/>
                <a:sym typeface="Consolas"/>
              </a:rPr>
              <a:t>: yellow;</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800000"/>
              </a:solidFill>
              <a:latin typeface="Consolas"/>
              <a:ea typeface="Consolas"/>
              <a:cs typeface="Consolas"/>
              <a:sym typeface="Consolas"/>
            </a:endParaRPr>
          </a:p>
          <a:p>
            <a:pPr indent="0" lvl="0" marL="0" rtl="0" algn="just">
              <a:lnSpc>
                <a:spcPct val="100000"/>
              </a:lnSpc>
              <a:spcBef>
                <a:spcPts val="0"/>
              </a:spcBef>
              <a:spcAft>
                <a:spcPts val="0"/>
              </a:spcAft>
              <a:buNone/>
            </a:pPr>
            <a:r>
              <a:t/>
            </a:r>
            <a:endParaRPr sz="1100">
              <a:solidFill>
                <a:srgbClr val="800000"/>
              </a:solidFill>
              <a:latin typeface="Consolas"/>
              <a:ea typeface="Consolas"/>
              <a:cs typeface="Consolas"/>
              <a:sym typeface="Consolas"/>
            </a:endParaRPr>
          </a:p>
        </p:txBody>
      </p:sp>
      <p:sp>
        <p:nvSpPr>
          <p:cNvPr id="1206" name="Google Shape;1206;p154"/>
          <p:cNvSpPr txBox="1"/>
          <p:nvPr/>
        </p:nvSpPr>
        <p:spPr>
          <a:xfrm>
            <a:off x="3787500" y="1001525"/>
            <a:ext cx="15690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Didact Gothic"/>
                <a:ea typeface="Didact Gothic"/>
                <a:cs typeface="Didact Gothic"/>
                <a:sym typeface="Didact Gothic"/>
              </a:rPr>
              <a:t>CSS a usar:</a:t>
            </a:r>
            <a:endParaRPr sz="1800">
              <a:latin typeface="Didact Gothic"/>
              <a:ea typeface="Didact Gothic"/>
              <a:cs typeface="Didact Gothic"/>
              <a:sym typeface="Didact Gothic"/>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1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12" name="Google Shape;1212;p155"/>
          <p:cNvSpPr txBox="1"/>
          <p:nvPr/>
        </p:nvSpPr>
        <p:spPr>
          <a:xfrm>
            <a:off x="643800" y="2189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STRETCH</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13" name="Google Shape;1213;p155"/>
          <p:cNvSpPr txBox="1"/>
          <p:nvPr/>
        </p:nvSpPr>
        <p:spPr>
          <a:xfrm>
            <a:off x="2443925" y="139462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predeterminado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14" name="Google Shape;1214;p155"/>
          <p:cNvPicPr preferRelativeResize="0"/>
          <p:nvPr/>
        </p:nvPicPr>
        <p:blipFill>
          <a:blip r:embed="rId4">
            <a:alphaModFix/>
          </a:blip>
          <a:stretch>
            <a:fillRect/>
          </a:stretch>
        </p:blipFill>
        <p:spPr>
          <a:xfrm>
            <a:off x="2443925" y="2971009"/>
            <a:ext cx="5018101" cy="1867690"/>
          </a:xfrm>
          <a:prstGeom prst="rect">
            <a:avLst/>
          </a:prstGeom>
          <a:noFill/>
          <a:ln>
            <a:noFill/>
          </a:ln>
        </p:spPr>
      </p:pic>
      <p:sp>
        <p:nvSpPr>
          <p:cNvPr id="1215" name="Google Shape;1215;p155"/>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3" name="Shape 233"/>
        <p:cNvGrpSpPr/>
        <p:nvPr/>
      </p:nvGrpSpPr>
      <p:grpSpPr>
        <a:xfrm>
          <a:off x="0" y="0"/>
          <a:ext cx="0" cy="0"/>
          <a:chOff x="0" y="0"/>
          <a:chExt cx="0" cy="0"/>
        </a:xfrm>
      </p:grpSpPr>
      <p:sp>
        <p:nvSpPr>
          <p:cNvPr id="234" name="Google Shape;234;p39"/>
          <p:cNvSpPr txBox="1"/>
          <p:nvPr/>
        </p:nvSpPr>
        <p:spPr>
          <a:xfrm>
            <a:off x="996000" y="1603675"/>
            <a:ext cx="7152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000">
                <a:solidFill>
                  <a:schemeClr val="dk1"/>
                </a:solidFill>
                <a:latin typeface="Helvetica Neue"/>
                <a:ea typeface="Helvetica Neue"/>
                <a:cs typeface="Helvetica Neue"/>
                <a:sym typeface="Helvetica Neue"/>
              </a:rPr>
              <a:t>Flexbox</a:t>
            </a:r>
            <a:r>
              <a:rPr lang="en-GB" sz="2000">
                <a:solidFill>
                  <a:schemeClr val="dk1"/>
                </a:solidFill>
                <a:latin typeface="Helvetica Neue Light"/>
                <a:ea typeface="Helvetica Neue Light"/>
                <a:cs typeface="Helvetica Neue Light"/>
                <a:sym typeface="Helvetica Neue Light"/>
              </a:rPr>
              <a:t> es un modo de diseño que nos permite crear estructuras para sitios web de una forma más fácil. Si ya sabes de HTML y CSS, probablemente alguna vez habrás visto que los sitios web se realizan utilizando la propiedad float, para desplazar contenedores.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Con </a:t>
            </a:r>
            <a:r>
              <a:rPr b="1" lang="en-GB" sz="2000">
                <a:solidFill>
                  <a:schemeClr val="dk1"/>
                </a:solidFill>
                <a:latin typeface="Helvetica Neue"/>
                <a:ea typeface="Helvetica Neue"/>
                <a:cs typeface="Helvetica Neue"/>
                <a:sym typeface="Helvetica Neue"/>
              </a:rPr>
              <a:t>Flexbox</a:t>
            </a:r>
            <a:r>
              <a:rPr lang="en-GB" sz="2000">
                <a:solidFill>
                  <a:schemeClr val="dk1"/>
                </a:solidFill>
                <a:latin typeface="Helvetica Neue Light"/>
                <a:ea typeface="Helvetica Neue Light"/>
                <a:cs typeface="Helvetica Neue Light"/>
                <a:sym typeface="Helvetica Neue Light"/>
              </a:rPr>
              <a:t> ya no necesitarás usar float para posicionar tus elementos. Al contrario, con Flexbox podrás posicionar y distribuir los elementos como tú quieras.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p:txBody>
      </p:sp>
      <p:pic>
        <p:nvPicPr>
          <p:cNvPr id="235" name="Google Shape;235;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6" name="Google Shape;236;p39"/>
          <p:cNvSpPr txBox="1"/>
          <p:nvPr/>
        </p:nvSpPr>
        <p:spPr>
          <a:xfrm>
            <a:off x="2692499" y="459475"/>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000">
                <a:solidFill>
                  <a:schemeClr val="dk1"/>
                </a:solidFill>
                <a:latin typeface="Anton"/>
                <a:ea typeface="Anton"/>
                <a:cs typeface="Anton"/>
                <a:sym typeface="Anton"/>
              </a:rPr>
              <a:t>¿QUÉ ES FLEXBOX?</a:t>
            </a:r>
            <a:endParaRPr i="1" sz="4000">
              <a:latin typeface="Anton"/>
              <a:ea typeface="Anton"/>
              <a:cs typeface="Anton"/>
              <a:sym typeface="Anto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1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21" name="Google Shape;1221;p156"/>
          <p:cNvSpPr txBox="1"/>
          <p:nvPr/>
        </p:nvSpPr>
        <p:spPr>
          <a:xfrm>
            <a:off x="643800" y="1459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222" name="Google Shape;1222;p156"/>
          <p:cNvPicPr preferRelativeResize="0"/>
          <p:nvPr/>
        </p:nvPicPr>
        <p:blipFill>
          <a:blip r:embed="rId4">
            <a:alphaModFix/>
          </a:blip>
          <a:stretch>
            <a:fillRect/>
          </a:stretch>
        </p:blipFill>
        <p:spPr>
          <a:xfrm>
            <a:off x="2386965" y="3040175"/>
            <a:ext cx="5018126" cy="1893250"/>
          </a:xfrm>
          <a:prstGeom prst="rect">
            <a:avLst/>
          </a:prstGeom>
          <a:noFill/>
          <a:ln>
            <a:noFill/>
          </a:ln>
        </p:spPr>
      </p:pic>
      <p:sp>
        <p:nvSpPr>
          <p:cNvPr id="1223" name="Google Shape;1223;p156"/>
          <p:cNvSpPr txBox="1"/>
          <p:nvPr/>
        </p:nvSpPr>
        <p:spPr>
          <a:xfrm>
            <a:off x="2386953" y="1699425"/>
            <a:ext cx="5018100" cy="112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sp>
        <p:nvSpPr>
          <p:cNvPr id="1224" name="Google Shape;1224;p156"/>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1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0" name="Google Shape;1230;p157"/>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31" name="Google Shape;1231;p157"/>
          <p:cNvSpPr txBox="1"/>
          <p:nvPr/>
        </p:nvSpPr>
        <p:spPr>
          <a:xfrm>
            <a:off x="2443925" y="16994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32" name="Google Shape;1232;p157"/>
          <p:cNvPicPr preferRelativeResize="0"/>
          <p:nvPr/>
        </p:nvPicPr>
        <p:blipFill>
          <a:blip r:embed="rId4">
            <a:alphaModFix/>
          </a:blip>
          <a:stretch>
            <a:fillRect/>
          </a:stretch>
        </p:blipFill>
        <p:spPr>
          <a:xfrm>
            <a:off x="2443925" y="3110730"/>
            <a:ext cx="5018100" cy="1822894"/>
          </a:xfrm>
          <a:prstGeom prst="rect">
            <a:avLst/>
          </a:prstGeom>
          <a:noFill/>
          <a:ln>
            <a:noFill/>
          </a:ln>
        </p:spPr>
      </p:pic>
      <p:sp>
        <p:nvSpPr>
          <p:cNvPr id="1233" name="Google Shape;1233;p157"/>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pic>
        <p:nvPicPr>
          <p:cNvPr id="1238" name="Google Shape;1238;p1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9" name="Google Shape;1239;p158"/>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40" name="Google Shape;1240;p158"/>
          <p:cNvSpPr txBox="1"/>
          <p:nvPr/>
        </p:nvSpPr>
        <p:spPr>
          <a:xfrm>
            <a:off x="24439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41" name="Google Shape;1241;p158"/>
          <p:cNvPicPr preferRelativeResize="0"/>
          <p:nvPr/>
        </p:nvPicPr>
        <p:blipFill>
          <a:blip r:embed="rId4">
            <a:alphaModFix/>
          </a:blip>
          <a:stretch>
            <a:fillRect/>
          </a:stretch>
        </p:blipFill>
        <p:spPr>
          <a:xfrm>
            <a:off x="2443925" y="3092000"/>
            <a:ext cx="5018100" cy="1822900"/>
          </a:xfrm>
          <a:prstGeom prst="rect">
            <a:avLst/>
          </a:prstGeom>
          <a:noFill/>
          <a:ln>
            <a:noFill/>
          </a:ln>
        </p:spPr>
      </p:pic>
      <p:sp>
        <p:nvSpPr>
          <p:cNvPr id="1242" name="Google Shape;1242;p158"/>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pic>
        <p:nvPicPr>
          <p:cNvPr id="1247" name="Google Shape;1247;p1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48" name="Google Shape;1248;p159"/>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ALIGN-ITEMS: STRETCH</a:t>
            </a:r>
            <a:endParaRPr i="1" sz="3800">
              <a:solidFill>
                <a:schemeClr val="dk1"/>
              </a:solidFill>
              <a:latin typeface="Anton"/>
              <a:ea typeface="Anton"/>
              <a:cs typeface="Anton"/>
              <a:sym typeface="Anton"/>
            </a:endParaRPr>
          </a:p>
        </p:txBody>
      </p:sp>
      <p:sp>
        <p:nvSpPr>
          <p:cNvPr id="1249" name="Google Shape;1249;p159"/>
          <p:cNvSpPr txBox="1"/>
          <p:nvPr/>
        </p:nvSpPr>
        <p:spPr>
          <a:xfrm>
            <a:off x="2443925" y="147082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predeterminado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50" name="Google Shape;1250;p159"/>
          <p:cNvPicPr preferRelativeResize="0"/>
          <p:nvPr/>
        </p:nvPicPr>
        <p:blipFill>
          <a:blip r:embed="rId4">
            <a:alphaModFix/>
          </a:blip>
          <a:stretch>
            <a:fillRect/>
          </a:stretch>
        </p:blipFill>
        <p:spPr>
          <a:xfrm>
            <a:off x="2443925" y="3047209"/>
            <a:ext cx="5018101" cy="1867690"/>
          </a:xfrm>
          <a:prstGeom prst="rect">
            <a:avLst/>
          </a:prstGeom>
          <a:noFill/>
          <a:ln>
            <a:noFill/>
          </a:ln>
        </p:spPr>
      </p:pic>
      <p:sp>
        <p:nvSpPr>
          <p:cNvPr id="1251" name="Google Shape;1251;p159"/>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1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57" name="Google Shape;1257;p160"/>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58" name="Google Shape;1258;p160"/>
          <p:cNvSpPr txBox="1"/>
          <p:nvPr/>
        </p:nvSpPr>
        <p:spPr>
          <a:xfrm>
            <a:off x="23677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59" name="Google Shape;1259;p160"/>
          <p:cNvPicPr preferRelativeResize="0"/>
          <p:nvPr/>
        </p:nvPicPr>
        <p:blipFill>
          <a:blip r:embed="rId4">
            <a:alphaModFix/>
          </a:blip>
          <a:stretch>
            <a:fillRect/>
          </a:stretch>
        </p:blipFill>
        <p:spPr>
          <a:xfrm>
            <a:off x="2367750" y="3008744"/>
            <a:ext cx="5018101" cy="1829406"/>
          </a:xfrm>
          <a:prstGeom prst="rect">
            <a:avLst/>
          </a:prstGeom>
          <a:noFill/>
          <a:ln>
            <a:noFill/>
          </a:ln>
        </p:spPr>
      </p:pic>
      <p:sp>
        <p:nvSpPr>
          <p:cNvPr id="1260" name="Google Shape;1260;p160"/>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id="1265" name="Google Shape;1265;p1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66" name="Google Shape;1266;p161"/>
          <p:cNvSpPr txBox="1"/>
          <p:nvPr/>
        </p:nvSpPr>
        <p:spPr>
          <a:xfrm>
            <a:off x="554550" y="2587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67" name="Google Shape;1267;p161"/>
          <p:cNvSpPr txBox="1"/>
          <p:nvPr/>
        </p:nvSpPr>
        <p:spPr>
          <a:xfrm>
            <a:off x="24439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68" name="Google Shape;1268;p161"/>
          <p:cNvPicPr preferRelativeResize="0"/>
          <p:nvPr/>
        </p:nvPicPr>
        <p:blipFill>
          <a:blip r:embed="rId4">
            <a:alphaModFix/>
          </a:blip>
          <a:stretch>
            <a:fillRect/>
          </a:stretch>
        </p:blipFill>
        <p:spPr>
          <a:xfrm>
            <a:off x="2443925" y="3120714"/>
            <a:ext cx="5018101" cy="1826636"/>
          </a:xfrm>
          <a:prstGeom prst="rect">
            <a:avLst/>
          </a:prstGeom>
          <a:noFill/>
          <a:ln>
            <a:noFill/>
          </a:ln>
        </p:spPr>
      </p:pic>
      <p:sp>
        <p:nvSpPr>
          <p:cNvPr id="1269" name="Google Shape;1269;p161"/>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1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75" name="Google Shape;1275;p162"/>
          <p:cNvSpPr txBox="1"/>
          <p:nvPr/>
        </p:nvSpPr>
        <p:spPr>
          <a:xfrm>
            <a:off x="587000" y="3081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76" name="Google Shape;1276;p162"/>
          <p:cNvSpPr txBox="1"/>
          <p:nvPr/>
        </p:nvSpPr>
        <p:spPr>
          <a:xfrm>
            <a:off x="2443925" y="1775625"/>
            <a:ext cx="5018100" cy="1119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77" name="Google Shape;1277;p162"/>
          <p:cNvPicPr preferRelativeResize="0"/>
          <p:nvPr/>
        </p:nvPicPr>
        <p:blipFill>
          <a:blip r:embed="rId4">
            <a:alphaModFix/>
          </a:blip>
          <a:stretch>
            <a:fillRect/>
          </a:stretch>
        </p:blipFill>
        <p:spPr>
          <a:xfrm>
            <a:off x="2443925" y="3119371"/>
            <a:ext cx="5018101" cy="1849854"/>
          </a:xfrm>
          <a:prstGeom prst="rect">
            <a:avLst/>
          </a:prstGeom>
          <a:noFill/>
          <a:ln>
            <a:noFill/>
          </a:ln>
        </p:spPr>
      </p:pic>
      <p:sp>
        <p:nvSpPr>
          <p:cNvPr id="1278" name="Google Shape;1278;p162"/>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282" name="Shape 1282"/>
        <p:cNvGrpSpPr/>
        <p:nvPr/>
      </p:nvGrpSpPr>
      <p:grpSpPr>
        <a:xfrm>
          <a:off x="0" y="0"/>
          <a:ext cx="0" cy="0"/>
          <a:chOff x="0" y="0"/>
          <a:chExt cx="0" cy="0"/>
        </a:xfrm>
      </p:grpSpPr>
      <p:pic>
        <p:nvPicPr>
          <p:cNvPr id="1283" name="Google Shape;1283;p1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84" name="Google Shape;1284;p163"/>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POSICIÓN DE ELEMENTOS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1285" name="Google Shape;1285;p163"/>
          <p:cNvGraphicFramePr/>
          <p:nvPr/>
        </p:nvGraphicFramePr>
        <p:xfrm>
          <a:off x="722400" y="2591363"/>
          <a:ext cx="3000000" cy="3000000"/>
        </p:xfrm>
        <a:graphic>
          <a:graphicData uri="http://schemas.openxmlformats.org/drawingml/2006/table">
            <a:tbl>
              <a:tblPr>
                <a:noFill/>
                <a:tableStyleId>{DBE6F9F4-FF7D-45CC-A05A-2156D2DF9E98}</a:tableStyleId>
              </a:tblPr>
              <a:tblGrid>
                <a:gridCol w="1572550"/>
                <a:gridCol w="4498625"/>
                <a:gridCol w="1628025"/>
              </a:tblGrid>
              <a:tr h="337125">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Valores</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Afecta a</a:t>
                      </a:r>
                      <a:endParaRPr b="1" sz="1600">
                        <a:latin typeface="Helvetica Neue"/>
                        <a:ea typeface="Helvetica Neue"/>
                        <a:cs typeface="Helvetica Neue"/>
                        <a:sym typeface="Helvetica Neue"/>
                      </a:endParaRPr>
                    </a:p>
                  </a:txBody>
                  <a:tcPr marT="63500" marB="63500" marR="63500" marL="63500">
                    <a:solidFill>
                      <a:srgbClr val="D9D9D9"/>
                    </a:solidFill>
                  </a:tcPr>
                </a:tc>
              </a:tr>
              <a:tr h="78285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justify-content</a:t>
                      </a:r>
                      <a:r>
                        <a:rPr lang="en-GB" sz="1600">
                          <a:latin typeface="Helvetica Neue Light"/>
                          <a:ea typeface="Helvetica Neue Light"/>
                          <a:cs typeface="Helvetica Neue Light"/>
                          <a:sym typeface="Helvetica Neue Light"/>
                        </a:rPr>
                        <a:t> </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 | space-around | space-between | space-evenly</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Eje </a:t>
                      </a:r>
                      <a:r>
                        <a:rPr lang="en-GB" sz="1600">
                          <a:highlight>
                            <a:srgbClr val="E0FF00"/>
                          </a:highlight>
                          <a:latin typeface="Helvetica Neue Light"/>
                          <a:ea typeface="Helvetica Neue Light"/>
                          <a:cs typeface="Helvetica Neue Light"/>
                          <a:sym typeface="Helvetica Neue Light"/>
                        </a:rPr>
                        <a:t>horizontal</a:t>
                      </a:r>
                      <a:endParaRPr sz="1600">
                        <a:highlight>
                          <a:srgbClr val="E0FF00"/>
                        </a:highlight>
                        <a:latin typeface="Helvetica Neue Light"/>
                        <a:ea typeface="Helvetica Neue Light"/>
                        <a:cs typeface="Helvetica Neue Light"/>
                        <a:sym typeface="Helvetica Neue Light"/>
                      </a:endParaRPr>
                    </a:p>
                  </a:txBody>
                  <a:tcPr marT="63500" marB="63500" marR="63500" marL="63500"/>
                </a:tc>
              </a:tr>
              <a:tr h="78285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align-content</a:t>
                      </a:r>
                      <a:r>
                        <a:rPr lang="en-GB" sz="1600">
                          <a:latin typeface="Helvetica Neue Light"/>
                          <a:ea typeface="Helvetica Neue Light"/>
                          <a:cs typeface="Helvetica Neue Light"/>
                          <a:sym typeface="Helvetica Neue Light"/>
                        </a:rPr>
                        <a:t> </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 | space-around | space-between | space-evenly</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Eje </a:t>
                      </a:r>
                      <a:r>
                        <a:rPr lang="en-GB" sz="1600">
                          <a:highlight>
                            <a:srgbClr val="E0FF00"/>
                          </a:highlight>
                          <a:latin typeface="Helvetica Neue Light"/>
                          <a:ea typeface="Helvetica Neue Light"/>
                          <a:cs typeface="Helvetica Neue Light"/>
                          <a:sym typeface="Helvetica Neue Light"/>
                        </a:rPr>
                        <a:t>vertical</a:t>
                      </a:r>
                      <a:endParaRPr sz="1600">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
        <p:nvSpPr>
          <p:cNvPr id="1286" name="Google Shape;1286;p163"/>
          <p:cNvSpPr txBox="1"/>
          <p:nvPr/>
        </p:nvSpPr>
        <p:spPr>
          <a:xfrm>
            <a:off x="643800" y="1462938"/>
            <a:ext cx="7856400" cy="10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 posible utilizar las propiedades </a:t>
            </a:r>
            <a:r>
              <a:rPr b="1" i="1" lang="en-GB" sz="1800">
                <a:latin typeface="Helvetica Neue"/>
                <a:ea typeface="Helvetica Neue"/>
                <a:cs typeface="Helvetica Neue"/>
                <a:sym typeface="Helvetica Neue"/>
              </a:rPr>
              <a:t>justify-content</a:t>
            </a:r>
            <a:r>
              <a:rPr lang="en-GB" sz="1800">
                <a:latin typeface="Helvetica Neue Light"/>
                <a:ea typeface="Helvetica Neue Light"/>
                <a:cs typeface="Helvetica Neue Light"/>
                <a:sym typeface="Helvetica Neue Light"/>
              </a:rPr>
              <a:t> o </a:t>
            </a:r>
            <a:r>
              <a:rPr b="1" i="1" lang="en-GB" sz="1800">
                <a:latin typeface="Helvetica Neue"/>
                <a:ea typeface="Helvetica Neue"/>
                <a:cs typeface="Helvetica Neue"/>
                <a:sym typeface="Helvetica Neue"/>
              </a:rPr>
              <a:t>align-content</a:t>
            </a:r>
            <a:r>
              <a:rPr lang="en-GB" sz="1800">
                <a:latin typeface="Helvetica Neue Light"/>
                <a:ea typeface="Helvetica Neue Light"/>
                <a:cs typeface="Helvetica Neue Light"/>
                <a:sym typeface="Helvetica Neue Light"/>
              </a:rPr>
              <a:t> para cambiar la distribución de todo el contenido en su conjunto.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Puedes hacer pruebas en </a:t>
            </a:r>
            <a:r>
              <a:rPr lang="en-GB" sz="1800" u="sng">
                <a:solidFill>
                  <a:schemeClr val="hlink"/>
                </a:solidFill>
                <a:latin typeface="Helvetica Neue Light"/>
                <a:ea typeface="Helvetica Neue Light"/>
                <a:cs typeface="Helvetica Neue Light"/>
                <a:sym typeface="Helvetica Neue Light"/>
                <a:hlinkClick r:id="rId4"/>
              </a:rPr>
              <a:t>este enlace</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pic>
        <p:nvPicPr>
          <p:cNvPr id="1291" name="Google Shape;1291;p1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92" name="Google Shape;1292;p164"/>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93" name="Google Shape;1293;p164"/>
          <p:cNvSpPr txBox="1"/>
          <p:nvPr/>
        </p:nvSpPr>
        <p:spPr>
          <a:xfrm>
            <a:off x="1796750" y="13671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94" name="Google Shape;1294;p164"/>
          <p:cNvPicPr preferRelativeResize="0"/>
          <p:nvPr/>
        </p:nvPicPr>
        <p:blipFill>
          <a:blip r:embed="rId4">
            <a:alphaModFix/>
          </a:blip>
          <a:stretch>
            <a:fillRect/>
          </a:stretch>
        </p:blipFill>
        <p:spPr>
          <a:xfrm>
            <a:off x="3983979" y="2686675"/>
            <a:ext cx="3404696" cy="1972950"/>
          </a:xfrm>
          <a:prstGeom prst="rect">
            <a:avLst/>
          </a:prstGeom>
          <a:noFill/>
          <a:ln>
            <a:noFill/>
          </a:ln>
        </p:spPr>
      </p:pic>
      <p:sp>
        <p:nvSpPr>
          <p:cNvPr id="1295" name="Google Shape;1295;p164"/>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1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01" name="Google Shape;1301;p165"/>
          <p:cNvSpPr txBox="1"/>
          <p:nvPr/>
        </p:nvSpPr>
        <p:spPr>
          <a:xfrm>
            <a:off x="643800" y="2108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02" name="Google Shape;1302;p165"/>
          <p:cNvSpPr txBox="1"/>
          <p:nvPr/>
        </p:nvSpPr>
        <p:spPr>
          <a:xfrm>
            <a:off x="2062925" y="1394625"/>
            <a:ext cx="37908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03" name="Google Shape;1303;p165"/>
          <p:cNvPicPr preferRelativeResize="0"/>
          <p:nvPr/>
        </p:nvPicPr>
        <p:blipFill>
          <a:blip r:embed="rId4">
            <a:alphaModFix/>
          </a:blip>
          <a:stretch>
            <a:fillRect/>
          </a:stretch>
        </p:blipFill>
        <p:spPr>
          <a:xfrm>
            <a:off x="3862550" y="2647400"/>
            <a:ext cx="3704839" cy="2164876"/>
          </a:xfrm>
          <a:prstGeom prst="rect">
            <a:avLst/>
          </a:prstGeom>
          <a:noFill/>
          <a:ln>
            <a:noFill/>
          </a:ln>
        </p:spPr>
      </p:pic>
      <p:sp>
        <p:nvSpPr>
          <p:cNvPr id="1304" name="Google Shape;1304;p165"/>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2" name="Google Shape;242;p40"/>
          <p:cNvSpPr txBox="1"/>
          <p:nvPr/>
        </p:nvSpPr>
        <p:spPr>
          <a:xfrm>
            <a:off x="2692499" y="459475"/>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000">
                <a:solidFill>
                  <a:schemeClr val="dk1"/>
                </a:solidFill>
                <a:latin typeface="Anton"/>
                <a:ea typeface="Anton"/>
                <a:cs typeface="Anton"/>
                <a:sym typeface="Anton"/>
              </a:rPr>
              <a:t>¿QUÉ ES FLEXBOX?</a:t>
            </a:r>
            <a:endParaRPr i="1" sz="4000">
              <a:latin typeface="Anton"/>
              <a:ea typeface="Anton"/>
              <a:cs typeface="Anton"/>
              <a:sym typeface="Anton"/>
            </a:endParaRPr>
          </a:p>
        </p:txBody>
      </p:sp>
      <p:sp>
        <p:nvSpPr>
          <p:cNvPr id="243" name="Google Shape;243;p40"/>
          <p:cNvSpPr txBox="1"/>
          <p:nvPr/>
        </p:nvSpPr>
        <p:spPr>
          <a:xfrm>
            <a:off x="388050" y="1295475"/>
            <a:ext cx="8367900" cy="33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Entonces, </a:t>
            </a:r>
            <a:r>
              <a:rPr lang="en-GB" sz="2000">
                <a:solidFill>
                  <a:srgbClr val="24292E"/>
                </a:solidFill>
                <a:latin typeface="Helvetica Neue Light"/>
                <a:ea typeface="Helvetica Neue Light"/>
                <a:cs typeface="Helvetica Neue Light"/>
                <a:sym typeface="Helvetica Neue Light"/>
              </a:rPr>
              <a:t>no se trata de una propiedad de CSS,</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rgbClr val="24292E"/>
                </a:solidFill>
                <a:latin typeface="Helvetica Neue Light"/>
                <a:ea typeface="Helvetica Neue Light"/>
                <a:cs typeface="Helvetica Neue Light"/>
                <a:sym typeface="Helvetica Neue Light"/>
              </a:rPr>
              <a:t>sino de un conjunto de ellas.</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rgbClr val="24292E"/>
                </a:solidFill>
                <a:latin typeface="Helvetica Neue Light"/>
                <a:ea typeface="Helvetica Neue Light"/>
                <a:cs typeface="Helvetica Neue Light"/>
                <a:sym typeface="Helvetica Neue Light"/>
              </a:rPr>
              <a:t>Se basa sobre un contenedor (</a:t>
            </a:r>
            <a:r>
              <a:rPr lang="en-GB" sz="2000">
                <a:solidFill>
                  <a:srgbClr val="24292E"/>
                </a:solidFill>
                <a:highlight>
                  <a:srgbClr val="E0FF00"/>
                </a:highlight>
                <a:latin typeface="Helvetica Neue Light"/>
                <a:ea typeface="Helvetica Neue Light"/>
                <a:cs typeface="Helvetica Neue Light"/>
                <a:sym typeface="Helvetica Neue Light"/>
              </a:rPr>
              <a:t>padre</a:t>
            </a:r>
            <a:r>
              <a:rPr lang="en-GB" sz="2000">
                <a:solidFill>
                  <a:srgbClr val="24292E"/>
                </a:solidFill>
                <a:latin typeface="Helvetica Neue Light"/>
                <a:ea typeface="Helvetica Neue Light"/>
                <a:cs typeface="Helvetica Neue Light"/>
                <a:sym typeface="Helvetica Neue Light"/>
              </a:rPr>
              <a:t>) para ordenar a sus ítems (</a:t>
            </a:r>
            <a:r>
              <a:rPr lang="en-GB" sz="2000">
                <a:solidFill>
                  <a:srgbClr val="24292E"/>
                </a:solidFill>
                <a:highlight>
                  <a:srgbClr val="E0FF00"/>
                </a:highlight>
                <a:latin typeface="Helvetica Neue Light"/>
                <a:ea typeface="Helvetica Neue Light"/>
                <a:cs typeface="Helvetica Neue Light"/>
                <a:sym typeface="Helvetica Neue Light"/>
              </a:rPr>
              <a:t>hijos</a:t>
            </a:r>
            <a:r>
              <a:rPr lang="en-GB" sz="2000">
                <a:solidFill>
                  <a:srgbClr val="24292E"/>
                </a:solidFill>
                <a:latin typeface="Helvetica Neue Light"/>
                <a:ea typeface="Helvetica Neue Light"/>
                <a:cs typeface="Helvetica Neue Light"/>
                <a:sym typeface="Helvetica Neue Light"/>
              </a:rPr>
              <a:t>).</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No sólo puedes posicionar elementos vertical y horizontalmente, sino que </a:t>
            </a:r>
            <a:r>
              <a:rPr lang="en-GB" sz="2000">
                <a:solidFill>
                  <a:schemeClr val="dk1"/>
                </a:solidFill>
                <a:highlight>
                  <a:srgbClr val="E0FF00"/>
                </a:highlight>
                <a:latin typeface="Helvetica Neue Light"/>
                <a:ea typeface="Helvetica Neue Light"/>
                <a:cs typeface="Helvetica Neue Light"/>
                <a:sym typeface="Helvetica Neue Light"/>
              </a:rPr>
              <a:t>puedes establecer cómo se distribuirán, el orden que tendrán e incluso el tamaño que tendrán en proporción a otros elementos</a:t>
            </a:r>
            <a:r>
              <a:rPr lang="en-GB" sz="2000">
                <a:solidFill>
                  <a:schemeClr val="dk1"/>
                </a:solidFill>
                <a:latin typeface="Helvetica Neue Light"/>
                <a:ea typeface="Helvetica Neue Light"/>
                <a:cs typeface="Helvetica Neue Light"/>
                <a:sym typeface="Helvetica Neue Light"/>
              </a:rPr>
              <a:t>. Esto es perfecto para crear diseños adaptables a dispositivos móviles (Responsive Design).</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1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10" name="Google Shape;1310;p166"/>
          <p:cNvSpPr txBox="1"/>
          <p:nvPr/>
        </p:nvSpPr>
        <p:spPr>
          <a:xfrm>
            <a:off x="643775" y="2189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11" name="Google Shape;1311;p166"/>
          <p:cNvSpPr txBox="1"/>
          <p:nvPr/>
        </p:nvSpPr>
        <p:spPr>
          <a:xfrm>
            <a:off x="2062925" y="1394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12" name="Google Shape;1312;p166"/>
          <p:cNvPicPr preferRelativeResize="0"/>
          <p:nvPr/>
        </p:nvPicPr>
        <p:blipFill>
          <a:blip r:embed="rId4">
            <a:alphaModFix/>
          </a:blip>
          <a:stretch>
            <a:fillRect/>
          </a:stretch>
        </p:blipFill>
        <p:spPr>
          <a:xfrm>
            <a:off x="3694775" y="2630225"/>
            <a:ext cx="3735899" cy="2083775"/>
          </a:xfrm>
          <a:prstGeom prst="rect">
            <a:avLst/>
          </a:prstGeom>
          <a:noFill/>
          <a:ln>
            <a:noFill/>
          </a:ln>
        </p:spPr>
      </p:pic>
      <p:sp>
        <p:nvSpPr>
          <p:cNvPr id="1313" name="Google Shape;1313;p166"/>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id="1318" name="Google Shape;1318;p1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19" name="Google Shape;1319;p167"/>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STRETCH</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20" name="Google Shape;1320;p167"/>
          <p:cNvSpPr txBox="1"/>
          <p:nvPr/>
        </p:nvSpPr>
        <p:spPr>
          <a:xfrm>
            <a:off x="2062925" y="1394625"/>
            <a:ext cx="37359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21" name="Google Shape;1321;p167"/>
          <p:cNvPicPr preferRelativeResize="0"/>
          <p:nvPr/>
        </p:nvPicPr>
        <p:blipFill>
          <a:blip r:embed="rId4">
            <a:alphaModFix/>
          </a:blip>
          <a:stretch>
            <a:fillRect/>
          </a:stretch>
        </p:blipFill>
        <p:spPr>
          <a:xfrm>
            <a:off x="3694650" y="2602775"/>
            <a:ext cx="3735899" cy="2104735"/>
          </a:xfrm>
          <a:prstGeom prst="rect">
            <a:avLst/>
          </a:prstGeom>
          <a:noFill/>
          <a:ln>
            <a:noFill/>
          </a:ln>
        </p:spPr>
      </p:pic>
      <p:sp>
        <p:nvSpPr>
          <p:cNvPr id="1322" name="Google Shape;1322;p167"/>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id="1327" name="Google Shape;1327;p1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28" name="Google Shape;1328;p168"/>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JUSTIFY-CONTENT: SPACE-AROUND</a:t>
            </a:r>
            <a:endParaRPr i="1" sz="3800">
              <a:solidFill>
                <a:schemeClr val="dk1"/>
              </a:solidFill>
              <a:latin typeface="Anton"/>
              <a:ea typeface="Anton"/>
              <a:cs typeface="Anton"/>
              <a:sym typeface="Anton"/>
            </a:endParaRPr>
          </a:p>
        </p:txBody>
      </p:sp>
      <p:sp>
        <p:nvSpPr>
          <p:cNvPr id="1329" name="Google Shape;1329;p168"/>
          <p:cNvSpPr txBox="1"/>
          <p:nvPr/>
        </p:nvSpPr>
        <p:spPr>
          <a:xfrm>
            <a:off x="2062925" y="1394625"/>
            <a:ext cx="43785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space-around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30" name="Google Shape;1330;p168"/>
          <p:cNvPicPr preferRelativeResize="0"/>
          <p:nvPr/>
        </p:nvPicPr>
        <p:blipFill>
          <a:blip r:embed="rId4">
            <a:alphaModFix/>
          </a:blip>
          <a:stretch>
            <a:fillRect/>
          </a:stretch>
        </p:blipFill>
        <p:spPr>
          <a:xfrm>
            <a:off x="3194800" y="2602775"/>
            <a:ext cx="4278410" cy="2164875"/>
          </a:xfrm>
          <a:prstGeom prst="rect">
            <a:avLst/>
          </a:prstGeom>
          <a:noFill/>
          <a:ln>
            <a:noFill/>
          </a:ln>
        </p:spPr>
      </p:pic>
      <p:sp>
        <p:nvSpPr>
          <p:cNvPr id="1331" name="Google Shape;1331;p168"/>
          <p:cNvSpPr txBox="1"/>
          <p:nvPr/>
        </p:nvSpPr>
        <p:spPr>
          <a:xfrm>
            <a:off x="2923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id="1336" name="Google Shape;1336;p1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37" name="Google Shape;1337;p169"/>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SPACE-BETWEEN</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38" name="Google Shape;1338;p169"/>
          <p:cNvSpPr txBox="1"/>
          <p:nvPr/>
        </p:nvSpPr>
        <p:spPr>
          <a:xfrm>
            <a:off x="2062925" y="1394625"/>
            <a:ext cx="40689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space-between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39" name="Google Shape;1339;p169"/>
          <p:cNvPicPr preferRelativeResize="0"/>
          <p:nvPr/>
        </p:nvPicPr>
        <p:blipFill>
          <a:blip r:embed="rId4">
            <a:alphaModFix/>
          </a:blip>
          <a:stretch>
            <a:fillRect/>
          </a:stretch>
        </p:blipFill>
        <p:spPr>
          <a:xfrm>
            <a:off x="3186300" y="2572075"/>
            <a:ext cx="4295388" cy="2164875"/>
          </a:xfrm>
          <a:prstGeom prst="rect">
            <a:avLst/>
          </a:prstGeom>
          <a:noFill/>
          <a:ln>
            <a:noFill/>
          </a:ln>
        </p:spPr>
      </p:pic>
      <p:sp>
        <p:nvSpPr>
          <p:cNvPr id="1340" name="Google Shape;1340;p169"/>
          <p:cNvSpPr txBox="1"/>
          <p:nvPr/>
        </p:nvSpPr>
        <p:spPr>
          <a:xfrm>
            <a:off x="3685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1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46" name="Google Shape;1346;p170"/>
          <p:cNvSpPr txBox="1"/>
          <p:nvPr/>
        </p:nvSpPr>
        <p:spPr>
          <a:xfrm>
            <a:off x="643800" y="1025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SPACE-EVENLY</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47" name="Google Shape;1347;p170"/>
          <p:cNvSpPr txBox="1"/>
          <p:nvPr/>
        </p:nvSpPr>
        <p:spPr>
          <a:xfrm>
            <a:off x="2062925" y="1394625"/>
            <a:ext cx="38577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space-evenly</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48" name="Google Shape;1348;p170"/>
          <p:cNvPicPr preferRelativeResize="0"/>
          <p:nvPr/>
        </p:nvPicPr>
        <p:blipFill>
          <a:blip r:embed="rId4">
            <a:alphaModFix/>
          </a:blip>
          <a:stretch>
            <a:fillRect/>
          </a:stretch>
        </p:blipFill>
        <p:spPr>
          <a:xfrm>
            <a:off x="3177688" y="2602775"/>
            <a:ext cx="4312569" cy="2164875"/>
          </a:xfrm>
          <a:prstGeom prst="rect">
            <a:avLst/>
          </a:prstGeom>
          <a:noFill/>
          <a:ln>
            <a:noFill/>
          </a:ln>
        </p:spPr>
      </p:pic>
      <p:sp>
        <p:nvSpPr>
          <p:cNvPr id="1349" name="Google Shape;1349;p170"/>
          <p:cNvSpPr txBox="1"/>
          <p:nvPr/>
        </p:nvSpPr>
        <p:spPr>
          <a:xfrm>
            <a:off x="3685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1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55" name="Google Shape;1355;p171"/>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56" name="Google Shape;1356;p171"/>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57" name="Google Shape;1357;p171"/>
          <p:cNvPicPr preferRelativeResize="0"/>
          <p:nvPr/>
        </p:nvPicPr>
        <p:blipFill>
          <a:blip r:embed="rId4">
            <a:alphaModFix/>
          </a:blip>
          <a:stretch>
            <a:fillRect/>
          </a:stretch>
        </p:blipFill>
        <p:spPr>
          <a:xfrm>
            <a:off x="4828225" y="1257175"/>
            <a:ext cx="3584171" cy="3275450"/>
          </a:xfrm>
          <a:prstGeom prst="rect">
            <a:avLst/>
          </a:prstGeom>
          <a:noFill/>
          <a:ln>
            <a:noFill/>
          </a:ln>
        </p:spPr>
      </p:pic>
      <p:sp>
        <p:nvSpPr>
          <p:cNvPr id="1358" name="Google Shape;1358;p171"/>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p1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64" name="Google Shape;1364;p172"/>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65" name="Google Shape;1365;p172"/>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66" name="Google Shape;1366;p172"/>
          <p:cNvPicPr preferRelativeResize="0"/>
          <p:nvPr/>
        </p:nvPicPr>
        <p:blipFill>
          <a:blip r:embed="rId4">
            <a:alphaModFix/>
          </a:blip>
          <a:stretch>
            <a:fillRect/>
          </a:stretch>
        </p:blipFill>
        <p:spPr>
          <a:xfrm>
            <a:off x="4754725" y="1257185"/>
            <a:ext cx="3584101" cy="3267191"/>
          </a:xfrm>
          <a:prstGeom prst="rect">
            <a:avLst/>
          </a:prstGeom>
          <a:noFill/>
          <a:ln>
            <a:noFill/>
          </a:ln>
        </p:spPr>
      </p:pic>
      <p:sp>
        <p:nvSpPr>
          <p:cNvPr id="1367" name="Google Shape;1367;p172"/>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1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73" name="Google Shape;1373;p173"/>
          <p:cNvSpPr txBox="1"/>
          <p:nvPr/>
        </p:nvSpPr>
        <p:spPr>
          <a:xfrm>
            <a:off x="643800" y="2270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74" name="Google Shape;1374;p173"/>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75" name="Google Shape;1375;p173"/>
          <p:cNvPicPr preferRelativeResize="0"/>
          <p:nvPr/>
        </p:nvPicPr>
        <p:blipFill>
          <a:blip r:embed="rId4">
            <a:alphaModFix/>
          </a:blip>
          <a:stretch>
            <a:fillRect/>
          </a:stretch>
        </p:blipFill>
        <p:spPr>
          <a:xfrm>
            <a:off x="4938696" y="1257175"/>
            <a:ext cx="3615778" cy="3275374"/>
          </a:xfrm>
          <a:prstGeom prst="rect">
            <a:avLst/>
          </a:prstGeom>
          <a:noFill/>
          <a:ln>
            <a:noFill/>
          </a:ln>
        </p:spPr>
      </p:pic>
      <p:sp>
        <p:nvSpPr>
          <p:cNvPr id="1376" name="Google Shape;1376;p173"/>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1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82" name="Google Shape;1382;p174"/>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STRETCH</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83" name="Google Shape;1383;p174"/>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84" name="Google Shape;1384;p174"/>
          <p:cNvPicPr preferRelativeResize="0"/>
          <p:nvPr/>
        </p:nvPicPr>
        <p:blipFill>
          <a:blip r:embed="rId4">
            <a:alphaModFix/>
          </a:blip>
          <a:stretch>
            <a:fillRect/>
          </a:stretch>
        </p:blipFill>
        <p:spPr>
          <a:xfrm>
            <a:off x="5085825" y="1461525"/>
            <a:ext cx="3353419" cy="3071026"/>
          </a:xfrm>
          <a:prstGeom prst="rect">
            <a:avLst/>
          </a:prstGeom>
          <a:noFill/>
          <a:ln>
            <a:noFill/>
          </a:ln>
        </p:spPr>
      </p:pic>
      <p:sp>
        <p:nvSpPr>
          <p:cNvPr id="1385" name="Google Shape;1385;p174"/>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1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91" name="Google Shape;1391;p175"/>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SPACE-AROUND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92" name="Google Shape;1392;p175"/>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space-around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93" name="Google Shape;1393;p175"/>
          <p:cNvPicPr preferRelativeResize="0"/>
          <p:nvPr/>
        </p:nvPicPr>
        <p:blipFill>
          <a:blip r:embed="rId4">
            <a:alphaModFix/>
          </a:blip>
          <a:stretch>
            <a:fillRect/>
          </a:stretch>
        </p:blipFill>
        <p:spPr>
          <a:xfrm>
            <a:off x="5136774" y="1571050"/>
            <a:ext cx="3278295" cy="2961500"/>
          </a:xfrm>
          <a:prstGeom prst="rect">
            <a:avLst/>
          </a:prstGeom>
          <a:noFill/>
          <a:ln>
            <a:noFill/>
          </a:ln>
        </p:spPr>
      </p:pic>
      <p:sp>
        <p:nvSpPr>
          <p:cNvPr id="1394" name="Google Shape;1394;p175"/>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9" name="Google Shape;249;p41"/>
          <p:cNvSpPr txBox="1"/>
          <p:nvPr/>
        </p:nvSpPr>
        <p:spPr>
          <a:xfrm>
            <a:off x="1033599" y="1024800"/>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300">
                <a:solidFill>
                  <a:schemeClr val="dk1"/>
                </a:solidFill>
                <a:latin typeface="Anton"/>
                <a:ea typeface="Anton"/>
                <a:cs typeface="Anton"/>
                <a:sym typeface="Anton"/>
              </a:rPr>
              <a:t>BENEFICIOS</a:t>
            </a:r>
            <a:endParaRPr i="1" sz="4300">
              <a:latin typeface="Anton"/>
              <a:ea typeface="Anton"/>
              <a:cs typeface="Anton"/>
              <a:sym typeface="Anton"/>
            </a:endParaRPr>
          </a:p>
        </p:txBody>
      </p:sp>
      <p:sp>
        <p:nvSpPr>
          <p:cNvPr id="250" name="Google Shape;250;p41"/>
          <p:cNvSpPr txBox="1"/>
          <p:nvPr/>
        </p:nvSpPr>
        <p:spPr>
          <a:xfrm>
            <a:off x="879750" y="1462300"/>
            <a:ext cx="7384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1200"/>
              </a:spcBef>
              <a:spcAft>
                <a:spcPts val="0"/>
              </a:spcAft>
              <a:buSzPts val="2000"/>
              <a:buFont typeface="Helvetica Neue Light"/>
              <a:buChar char="●"/>
            </a:pPr>
            <a:r>
              <a:rPr lang="en-GB" sz="2000">
                <a:latin typeface="Helvetica Neue Light"/>
                <a:ea typeface="Helvetica Neue Light"/>
                <a:cs typeface="Helvetica Neue Light"/>
                <a:sym typeface="Helvetica Neue Light"/>
              </a:rPr>
              <a:t>Distribuir los elementos en sentido vertical y horizontal.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Facilita la adaptación del contenido en distintos dispositivos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Redefinir el sentido del flujo de los elementos (hacia arriba, hacia abajo, hacia la izquierda o hacia la derecha).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Alinear los elementos respecto al padre o respecto a sus hermanos.</a:t>
            </a:r>
            <a:endParaRPr sz="2000">
              <a:latin typeface="Helvetica Neue Light"/>
              <a:ea typeface="Helvetica Neue Light"/>
              <a:cs typeface="Helvetica Neue Light"/>
              <a:sym typeface="Helvetica Neue Ligh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pic>
        <p:nvPicPr>
          <p:cNvPr id="1399" name="Google Shape;1399;p1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00" name="Google Shape;1400;p176"/>
          <p:cNvSpPr txBox="1"/>
          <p:nvPr/>
        </p:nvSpPr>
        <p:spPr>
          <a:xfrm>
            <a:off x="643800" y="2757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SPACE-BETWEEN</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401" name="Google Shape;1401;p176"/>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space-between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02" name="Google Shape;1402;p176"/>
          <p:cNvPicPr preferRelativeResize="0"/>
          <p:nvPr/>
        </p:nvPicPr>
        <p:blipFill>
          <a:blip r:embed="rId4">
            <a:alphaModFix/>
          </a:blip>
          <a:stretch>
            <a:fillRect/>
          </a:stretch>
        </p:blipFill>
        <p:spPr>
          <a:xfrm>
            <a:off x="5216650" y="1571050"/>
            <a:ext cx="3298986" cy="2961500"/>
          </a:xfrm>
          <a:prstGeom prst="rect">
            <a:avLst/>
          </a:prstGeom>
          <a:noFill/>
          <a:ln>
            <a:noFill/>
          </a:ln>
        </p:spPr>
      </p:pic>
      <p:sp>
        <p:nvSpPr>
          <p:cNvPr id="1403" name="Google Shape;1403;p176"/>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1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09" name="Google Shape;1409;p177"/>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SPACE-EVENLY</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410" name="Google Shape;1410;p177"/>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space-evenly</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11" name="Google Shape;1411;p177"/>
          <p:cNvPicPr preferRelativeResize="0"/>
          <p:nvPr/>
        </p:nvPicPr>
        <p:blipFill>
          <a:blip r:embed="rId4">
            <a:alphaModFix/>
          </a:blip>
          <a:stretch>
            <a:fillRect/>
          </a:stretch>
        </p:blipFill>
        <p:spPr>
          <a:xfrm>
            <a:off x="5158600" y="1571050"/>
            <a:ext cx="3278300" cy="2961500"/>
          </a:xfrm>
          <a:prstGeom prst="rect">
            <a:avLst/>
          </a:prstGeom>
          <a:noFill/>
          <a:ln>
            <a:noFill/>
          </a:ln>
        </p:spPr>
      </p:pic>
      <p:sp>
        <p:nvSpPr>
          <p:cNvPr id="1412" name="Google Shape;1412;p177"/>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1416" name="Shape 1416"/>
        <p:cNvGrpSpPr/>
        <p:nvPr/>
      </p:nvGrpSpPr>
      <p:grpSpPr>
        <a:xfrm>
          <a:off x="0" y="0"/>
          <a:ext cx="0" cy="0"/>
          <a:chOff x="0" y="0"/>
          <a:chExt cx="0" cy="0"/>
        </a:xfrm>
      </p:grpSpPr>
      <p:pic>
        <p:nvPicPr>
          <p:cNvPr id="1417" name="Google Shape;1417;p1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18" name="Google Shape;1418;p178"/>
          <p:cNvSpPr txBox="1"/>
          <p:nvPr/>
        </p:nvSpPr>
        <p:spPr>
          <a:xfrm>
            <a:off x="643801" y="232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ITEMS PROPIEDADES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419" name="Google Shape;1419;p178"/>
          <p:cNvSpPr txBox="1"/>
          <p:nvPr/>
        </p:nvSpPr>
        <p:spPr>
          <a:xfrm>
            <a:off x="1001225" y="1296600"/>
            <a:ext cx="7275900" cy="141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Hasta ahora hemos visto propiedades CSS que se aplican solamente al contenedor padre de una cuadrícula. Ahora vamos a ver ciertas propiedades que se aplican a cada ítem hijo de la cuadrícula, para alterar o cambiar el comportamiento específico de dicho elemento.</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Prueba sus propiedades </a:t>
            </a:r>
            <a:r>
              <a:rPr lang="en-GB" sz="1700" u="sng">
                <a:solidFill>
                  <a:schemeClr val="hlink"/>
                </a:solidFill>
                <a:latin typeface="Helvetica Neue Light"/>
                <a:ea typeface="Helvetica Neue Light"/>
                <a:cs typeface="Helvetica Neue Light"/>
                <a:sym typeface="Helvetica Neue Light"/>
                <a:hlinkClick r:id="rId4"/>
              </a:rPr>
              <a:t>aquí</a:t>
            </a:r>
            <a:r>
              <a:rPr lang="en-GB"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p:txBody>
      </p:sp>
      <p:graphicFrame>
        <p:nvGraphicFramePr>
          <p:cNvPr id="1420" name="Google Shape;1420;p178"/>
          <p:cNvGraphicFramePr/>
          <p:nvPr/>
        </p:nvGraphicFramePr>
        <p:xfrm>
          <a:off x="1001200" y="2954600"/>
          <a:ext cx="3000000" cy="3000000"/>
        </p:xfrm>
        <a:graphic>
          <a:graphicData uri="http://schemas.openxmlformats.org/drawingml/2006/table">
            <a:tbl>
              <a:tblPr>
                <a:noFill/>
                <a:tableStyleId>{DBE6F9F4-FF7D-45CC-A05A-2156D2DF9E98}</a:tableStyleId>
              </a:tblPr>
              <a:tblGrid>
                <a:gridCol w="1164150"/>
                <a:gridCol w="6111725"/>
              </a:tblGrid>
              <a:tr h="12700">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9D9D9"/>
                    </a:solidFill>
                  </a:tcPr>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justify-self</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Altera la justificación del ítem hijo en el eje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align-self</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Altera la alineación del ítem hijo en el eje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grid-area</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Indica un nombre al área especificada, </a:t>
                      </a:r>
                      <a:r>
                        <a:rPr lang="en-GB" sz="1600">
                          <a:highlight>
                            <a:srgbClr val="E0FF00"/>
                          </a:highlight>
                          <a:latin typeface="Helvetica Neue Light"/>
                          <a:ea typeface="Helvetica Neue Light"/>
                          <a:cs typeface="Helvetica Neue Light"/>
                          <a:sym typeface="Helvetica Neue Light"/>
                        </a:rPr>
                        <a:t>para su utilización con </a:t>
                      </a:r>
                      <a:r>
                        <a:rPr i="1" lang="en-GB" sz="1600">
                          <a:highlight>
                            <a:srgbClr val="E0FF00"/>
                          </a:highlight>
                          <a:latin typeface="Helvetica Neue Light"/>
                          <a:ea typeface="Helvetica Neue Light"/>
                          <a:cs typeface="Helvetica Neue Light"/>
                          <a:sym typeface="Helvetica Neue Light"/>
                        </a:rPr>
                        <a:t>grid-template-areas.</a:t>
                      </a:r>
                      <a:endParaRPr i="1" sz="1600">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pic>
        <p:nvPicPr>
          <p:cNvPr id="1425" name="Google Shape;1425;p1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26" name="Google Shape;1426;p179"/>
          <p:cNvSpPr txBox="1"/>
          <p:nvPr/>
        </p:nvSpPr>
        <p:spPr>
          <a:xfrm>
            <a:off x="643800" y="1772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START</a:t>
            </a:r>
            <a:endParaRPr i="1" sz="3800">
              <a:solidFill>
                <a:schemeClr val="dk1"/>
              </a:solidFill>
              <a:latin typeface="Anton"/>
              <a:ea typeface="Anton"/>
              <a:cs typeface="Anton"/>
              <a:sym typeface="Anton"/>
            </a:endParaRPr>
          </a:p>
        </p:txBody>
      </p:sp>
      <p:sp>
        <p:nvSpPr>
          <p:cNvPr id="1427" name="Google Shape;1427;p179"/>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28" name="Google Shape;1428;p179"/>
          <p:cNvPicPr preferRelativeResize="0"/>
          <p:nvPr/>
        </p:nvPicPr>
        <p:blipFill>
          <a:blip r:embed="rId4">
            <a:alphaModFix/>
          </a:blip>
          <a:stretch>
            <a:fillRect/>
          </a:stretch>
        </p:blipFill>
        <p:spPr>
          <a:xfrm>
            <a:off x="2157275" y="3072525"/>
            <a:ext cx="5263224" cy="1917775"/>
          </a:xfrm>
          <a:prstGeom prst="rect">
            <a:avLst/>
          </a:prstGeom>
          <a:noFill/>
          <a:ln>
            <a:noFill/>
          </a:ln>
        </p:spPr>
      </p:pic>
      <p:sp>
        <p:nvSpPr>
          <p:cNvPr id="1429" name="Google Shape;1429;p179"/>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id="1434" name="Google Shape;1434;p1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35" name="Google Shape;1435;p180"/>
          <p:cNvSpPr txBox="1"/>
          <p:nvPr/>
        </p:nvSpPr>
        <p:spPr>
          <a:xfrm>
            <a:off x="643800" y="2418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END</a:t>
            </a:r>
            <a:endParaRPr i="1" sz="3800">
              <a:solidFill>
                <a:schemeClr val="dk1"/>
              </a:solidFill>
              <a:latin typeface="Anton"/>
              <a:ea typeface="Anton"/>
              <a:cs typeface="Anton"/>
              <a:sym typeface="Anton"/>
            </a:endParaRPr>
          </a:p>
        </p:txBody>
      </p:sp>
      <p:pic>
        <p:nvPicPr>
          <p:cNvPr id="1436" name="Google Shape;1436;p180"/>
          <p:cNvPicPr preferRelativeResize="0"/>
          <p:nvPr/>
        </p:nvPicPr>
        <p:blipFill>
          <a:blip r:embed="rId4">
            <a:alphaModFix/>
          </a:blip>
          <a:stretch>
            <a:fillRect/>
          </a:stretch>
        </p:blipFill>
        <p:spPr>
          <a:xfrm>
            <a:off x="2399025" y="3078450"/>
            <a:ext cx="5055375" cy="1829875"/>
          </a:xfrm>
          <a:prstGeom prst="rect">
            <a:avLst/>
          </a:prstGeom>
          <a:noFill/>
          <a:ln>
            <a:noFill/>
          </a:ln>
        </p:spPr>
      </p:pic>
      <p:sp>
        <p:nvSpPr>
          <p:cNvPr id="1437" name="Google Shape;1437;p180"/>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sp>
        <p:nvSpPr>
          <p:cNvPr id="1438" name="Google Shape;1438;p180"/>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p1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44" name="Google Shape;1444;p181"/>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CENTER</a:t>
            </a:r>
            <a:endParaRPr i="1" sz="3800">
              <a:solidFill>
                <a:schemeClr val="dk1"/>
              </a:solidFill>
              <a:latin typeface="Anton"/>
              <a:ea typeface="Anton"/>
              <a:cs typeface="Anton"/>
              <a:sym typeface="Anton"/>
            </a:endParaRPr>
          </a:p>
        </p:txBody>
      </p:sp>
      <p:sp>
        <p:nvSpPr>
          <p:cNvPr id="1445" name="Google Shape;1445;p181"/>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46" name="Google Shape;1446;p181"/>
          <p:cNvPicPr preferRelativeResize="0"/>
          <p:nvPr/>
        </p:nvPicPr>
        <p:blipFill>
          <a:blip r:embed="rId4">
            <a:alphaModFix/>
          </a:blip>
          <a:stretch>
            <a:fillRect/>
          </a:stretch>
        </p:blipFill>
        <p:spPr>
          <a:xfrm>
            <a:off x="2220125" y="3039175"/>
            <a:ext cx="5239651" cy="1902425"/>
          </a:xfrm>
          <a:prstGeom prst="rect">
            <a:avLst/>
          </a:prstGeom>
          <a:noFill/>
          <a:ln>
            <a:noFill/>
          </a:ln>
        </p:spPr>
      </p:pic>
      <p:sp>
        <p:nvSpPr>
          <p:cNvPr id="1447" name="Google Shape;1447;p181"/>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1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53" name="Google Shape;1453;p182"/>
          <p:cNvSpPr txBox="1"/>
          <p:nvPr/>
        </p:nvSpPr>
        <p:spPr>
          <a:xfrm>
            <a:off x="643800" y="214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STRETCH</a:t>
            </a:r>
            <a:endParaRPr i="1" sz="3800">
              <a:solidFill>
                <a:schemeClr val="dk1"/>
              </a:solidFill>
              <a:latin typeface="Anton"/>
              <a:ea typeface="Anton"/>
              <a:cs typeface="Anton"/>
              <a:sym typeface="Anton"/>
            </a:endParaRPr>
          </a:p>
        </p:txBody>
      </p:sp>
      <p:sp>
        <p:nvSpPr>
          <p:cNvPr id="1454" name="Google Shape;1454;p182"/>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55" name="Google Shape;1455;p182"/>
          <p:cNvPicPr preferRelativeResize="0"/>
          <p:nvPr/>
        </p:nvPicPr>
        <p:blipFill>
          <a:blip r:embed="rId4">
            <a:alphaModFix/>
          </a:blip>
          <a:stretch>
            <a:fillRect/>
          </a:stretch>
        </p:blipFill>
        <p:spPr>
          <a:xfrm>
            <a:off x="2187900" y="3045800"/>
            <a:ext cx="5315024" cy="1944500"/>
          </a:xfrm>
          <a:prstGeom prst="rect">
            <a:avLst/>
          </a:prstGeom>
          <a:noFill/>
          <a:ln>
            <a:noFill/>
          </a:ln>
        </p:spPr>
      </p:pic>
      <p:sp>
        <p:nvSpPr>
          <p:cNvPr id="1456" name="Google Shape;1456;p182"/>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p1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62" name="Google Shape;1462;p183"/>
          <p:cNvSpPr txBox="1"/>
          <p:nvPr/>
        </p:nvSpPr>
        <p:spPr>
          <a:xfrm>
            <a:off x="643800" y="1496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START</a:t>
            </a:r>
            <a:endParaRPr i="1" sz="3800">
              <a:solidFill>
                <a:schemeClr val="dk1"/>
              </a:solidFill>
              <a:latin typeface="Anton"/>
              <a:ea typeface="Anton"/>
              <a:cs typeface="Anton"/>
              <a:sym typeface="Anton"/>
            </a:endParaRPr>
          </a:p>
        </p:txBody>
      </p:sp>
      <p:sp>
        <p:nvSpPr>
          <p:cNvPr id="1463" name="Google Shape;1463;p183"/>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64" name="Google Shape;1464;p183"/>
          <p:cNvPicPr preferRelativeResize="0"/>
          <p:nvPr/>
        </p:nvPicPr>
        <p:blipFill>
          <a:blip r:embed="rId4">
            <a:alphaModFix/>
          </a:blip>
          <a:stretch>
            <a:fillRect/>
          </a:stretch>
        </p:blipFill>
        <p:spPr>
          <a:xfrm>
            <a:off x="1925390" y="2985275"/>
            <a:ext cx="5570759" cy="2005025"/>
          </a:xfrm>
          <a:prstGeom prst="rect">
            <a:avLst/>
          </a:prstGeom>
          <a:noFill/>
          <a:ln>
            <a:noFill/>
          </a:ln>
        </p:spPr>
      </p:pic>
      <p:sp>
        <p:nvSpPr>
          <p:cNvPr id="1465" name="Google Shape;1465;p183"/>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1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71" name="Google Shape;1471;p184"/>
          <p:cNvSpPr txBox="1"/>
          <p:nvPr/>
        </p:nvSpPr>
        <p:spPr>
          <a:xfrm>
            <a:off x="643800" y="2510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END</a:t>
            </a:r>
            <a:endParaRPr i="1" sz="3800">
              <a:solidFill>
                <a:schemeClr val="dk1"/>
              </a:solidFill>
              <a:latin typeface="Anton"/>
              <a:ea typeface="Anton"/>
              <a:cs typeface="Anton"/>
              <a:sym typeface="Anton"/>
            </a:endParaRPr>
          </a:p>
        </p:txBody>
      </p:sp>
      <p:sp>
        <p:nvSpPr>
          <p:cNvPr id="1472" name="Google Shape;1472;p184"/>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73" name="Google Shape;1473;p184"/>
          <p:cNvPicPr preferRelativeResize="0"/>
          <p:nvPr/>
        </p:nvPicPr>
        <p:blipFill>
          <a:blip r:embed="rId4">
            <a:alphaModFix/>
          </a:blip>
          <a:stretch>
            <a:fillRect/>
          </a:stretch>
        </p:blipFill>
        <p:spPr>
          <a:xfrm>
            <a:off x="2186813" y="2985275"/>
            <a:ext cx="5331137" cy="1920950"/>
          </a:xfrm>
          <a:prstGeom prst="rect">
            <a:avLst/>
          </a:prstGeom>
          <a:noFill/>
          <a:ln>
            <a:noFill/>
          </a:ln>
        </p:spPr>
      </p:pic>
      <p:sp>
        <p:nvSpPr>
          <p:cNvPr id="1474" name="Google Shape;1474;p184"/>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1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80" name="Google Shape;1480;p185"/>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CENTER</a:t>
            </a:r>
            <a:endParaRPr i="1" sz="3800">
              <a:solidFill>
                <a:schemeClr val="dk1"/>
              </a:solidFill>
              <a:latin typeface="Anton"/>
              <a:ea typeface="Anton"/>
              <a:cs typeface="Anton"/>
              <a:sym typeface="Anton"/>
            </a:endParaRPr>
          </a:p>
        </p:txBody>
      </p:sp>
      <p:sp>
        <p:nvSpPr>
          <p:cNvPr id="1481" name="Google Shape;1481;p185"/>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82" name="Google Shape;1482;p185"/>
          <p:cNvPicPr preferRelativeResize="0"/>
          <p:nvPr/>
        </p:nvPicPr>
        <p:blipFill>
          <a:blip r:embed="rId4">
            <a:alphaModFix/>
          </a:blip>
          <a:stretch>
            <a:fillRect/>
          </a:stretch>
        </p:blipFill>
        <p:spPr>
          <a:xfrm>
            <a:off x="1989795" y="2985275"/>
            <a:ext cx="5480430" cy="2005025"/>
          </a:xfrm>
          <a:prstGeom prst="rect">
            <a:avLst/>
          </a:prstGeom>
          <a:noFill/>
          <a:ln>
            <a:noFill/>
          </a:ln>
        </p:spPr>
      </p:pic>
      <p:sp>
        <p:nvSpPr>
          <p:cNvPr id="1483" name="Google Shape;1483;p185"/>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nvSpPr>
        <p:spPr>
          <a:xfrm>
            <a:off x="1453047" y="5199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ALGO DE HISTORIA</a:t>
            </a:r>
            <a:endParaRPr i="1" sz="4000">
              <a:latin typeface="Anton"/>
              <a:ea typeface="Anton"/>
              <a:cs typeface="Anton"/>
              <a:sym typeface="Anton"/>
            </a:endParaRPr>
          </a:p>
        </p:txBody>
      </p:sp>
      <p:sp>
        <p:nvSpPr>
          <p:cNvPr id="256" name="Google Shape;256;p42"/>
          <p:cNvSpPr txBox="1"/>
          <p:nvPr/>
        </p:nvSpPr>
        <p:spPr>
          <a:xfrm>
            <a:off x="794850" y="2294725"/>
            <a:ext cx="7554300" cy="12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Veamos, brevemente, un poco de historia acerca del modo en que ha evolucionado la forma de crear estructuras...</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pic>
        <p:nvPicPr>
          <p:cNvPr id="257" name="Google Shape;257;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pic>
        <p:nvPicPr>
          <p:cNvPr id="1488" name="Google Shape;1488;p1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89" name="Google Shape;1489;p186"/>
          <p:cNvSpPr txBox="1"/>
          <p:nvPr/>
        </p:nvSpPr>
        <p:spPr>
          <a:xfrm>
            <a:off x="643800" y="1772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STRETCH</a:t>
            </a:r>
            <a:endParaRPr i="1" sz="3800">
              <a:solidFill>
                <a:schemeClr val="dk1"/>
              </a:solidFill>
              <a:latin typeface="Anton"/>
              <a:ea typeface="Anton"/>
              <a:cs typeface="Anton"/>
              <a:sym typeface="Anton"/>
            </a:endParaRPr>
          </a:p>
        </p:txBody>
      </p:sp>
      <p:sp>
        <p:nvSpPr>
          <p:cNvPr id="1490" name="Google Shape;1490;p186"/>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91" name="Google Shape;1491;p186"/>
          <p:cNvPicPr preferRelativeResize="0"/>
          <p:nvPr/>
        </p:nvPicPr>
        <p:blipFill>
          <a:blip r:embed="rId4">
            <a:alphaModFix/>
          </a:blip>
          <a:stretch>
            <a:fillRect/>
          </a:stretch>
        </p:blipFill>
        <p:spPr>
          <a:xfrm>
            <a:off x="1936747" y="2985275"/>
            <a:ext cx="5461178" cy="2005025"/>
          </a:xfrm>
          <a:prstGeom prst="rect">
            <a:avLst/>
          </a:prstGeom>
          <a:noFill/>
          <a:ln>
            <a:noFill/>
          </a:ln>
        </p:spPr>
      </p:pic>
      <p:sp>
        <p:nvSpPr>
          <p:cNvPr id="1492" name="Google Shape;1492;p186"/>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96" name="Shape 1496"/>
        <p:cNvGrpSpPr/>
        <p:nvPr/>
      </p:nvGrpSpPr>
      <p:grpSpPr>
        <a:xfrm>
          <a:off x="0" y="0"/>
          <a:ext cx="0" cy="0"/>
          <a:chOff x="0" y="0"/>
          <a:chExt cx="0" cy="0"/>
        </a:xfrm>
      </p:grpSpPr>
      <p:pic>
        <p:nvPicPr>
          <p:cNvPr id="1497" name="Google Shape;1497;p1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98" name="Google Shape;1498;p18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499" name="Google Shape;1499;p18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1500" name="Google Shape;1500;p187"/>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8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APLICAR FLEXBOX Y GRIDS</a:t>
            </a:r>
            <a:endParaRPr b="0" i="1" sz="4000" u="none" cap="none" strike="noStrike">
              <a:solidFill>
                <a:srgbClr val="000000"/>
              </a:solidFill>
              <a:latin typeface="Anton"/>
              <a:ea typeface="Anton"/>
              <a:cs typeface="Anton"/>
              <a:sym typeface="Anton"/>
            </a:endParaRPr>
          </a:p>
        </p:txBody>
      </p:sp>
      <p:pic>
        <p:nvPicPr>
          <p:cNvPr id="1506" name="Google Shape;1506;p1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07" name="Google Shape;1507;p18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508" name="Google Shape;1508;p188"/>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5</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aphicFrame>
        <p:nvGraphicFramePr>
          <p:cNvPr id="1513" name="Google Shape;1513;p189"/>
          <p:cNvGraphicFramePr/>
          <p:nvPr/>
        </p:nvGraphicFramePr>
        <p:xfrm>
          <a:off x="153263" y="344100"/>
          <a:ext cx="3000000" cy="3000000"/>
        </p:xfrm>
        <a:graphic>
          <a:graphicData uri="http://schemas.openxmlformats.org/drawingml/2006/table">
            <a:tbl>
              <a:tblPr>
                <a:noFill/>
                <a:tableStyleId>{F7843E27-57CC-4834-9D29-25870518D01A}</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APLICAR FLEXBOX</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500" u="none" cap="none" strike="noStrike">
                          <a:latin typeface="Helvetica Neue"/>
                          <a:ea typeface="Helvetica Neue"/>
                          <a:cs typeface="Helvetica Neue"/>
                          <a:sym typeface="Helvetica Neue"/>
                        </a:rPr>
                        <a:t>Formato: </a:t>
                      </a:r>
                      <a:r>
                        <a:rPr lang="en-GB" sz="1500">
                          <a:latin typeface="Helvetica Neue Light"/>
                          <a:ea typeface="Helvetica Neue Light"/>
                          <a:cs typeface="Helvetica Neue Light"/>
                          <a:sym typeface="Helvetica Neue Light"/>
                        </a:rPr>
                        <a:t>a</a:t>
                      </a:r>
                      <a:r>
                        <a:rPr lang="en-GB" sz="1500" u="none" cap="none" strike="noStrike">
                          <a:latin typeface="Helvetica Neue Light"/>
                          <a:ea typeface="Helvetica Neue Light"/>
                          <a:cs typeface="Helvetica Neue Light"/>
                          <a:sym typeface="Helvetica Neue Light"/>
                        </a:rPr>
                        <a:t>rchivos </a:t>
                      </a:r>
                      <a:r>
                        <a:rPr lang="en-GB" sz="1500">
                          <a:latin typeface="Helvetica Neue Light"/>
                          <a:ea typeface="Helvetica Neue Light"/>
                          <a:cs typeface="Helvetica Neue Light"/>
                          <a:sym typeface="Helvetica Neue Light"/>
                        </a:rPr>
                        <a:t>HTML</a:t>
                      </a:r>
                      <a:r>
                        <a:rPr lang="en-GB" sz="1500" u="none" cap="none" strike="noStrike">
                          <a:latin typeface="Helvetica Neue Light"/>
                          <a:ea typeface="Helvetica Neue Light"/>
                          <a:cs typeface="Helvetica Neue Light"/>
                          <a:sym typeface="Helvetica Neue Light"/>
                        </a:rPr>
                        <a:t> y </a:t>
                      </a:r>
                      <a:r>
                        <a:rPr lang="en-GB" sz="1500">
                          <a:latin typeface="Helvetica Neue Light"/>
                          <a:ea typeface="Helvetica Neue Light"/>
                          <a:cs typeface="Helvetica Neue Light"/>
                          <a:sym typeface="Helvetica Neue Light"/>
                        </a:rPr>
                        <a:t>CSS</a:t>
                      </a:r>
                      <a:r>
                        <a:rPr lang="en-GB" sz="1500" u="none" cap="none" strike="noStrike">
                          <a:latin typeface="Helvetica Neue Light"/>
                          <a:ea typeface="Helvetica Neue Light"/>
                          <a:cs typeface="Helvetica Neue Light"/>
                          <a:sym typeface="Helvetica Neue Light"/>
                        </a:rPr>
                        <a:t>. </a:t>
                      </a:r>
                      <a:r>
                        <a:rPr lang="en-GB" sz="1500">
                          <a:solidFill>
                            <a:schemeClr val="dk1"/>
                          </a:solidFill>
                          <a:latin typeface="Helvetica Neue Light"/>
                          <a:ea typeface="Helvetica Neue Light"/>
                          <a:cs typeface="Helvetica Neue Light"/>
                          <a:sym typeface="Helvetica Neue Light"/>
                        </a:rPr>
                        <a:t>D</a:t>
                      </a:r>
                      <a:r>
                        <a:rPr lang="en-GB" sz="1500" u="none" cap="none" strike="noStrike">
                          <a:solidFill>
                            <a:schemeClr val="dk1"/>
                          </a:solidFill>
                          <a:latin typeface="Helvetica Neue Light"/>
                          <a:ea typeface="Helvetica Neue Light"/>
                          <a:cs typeface="Helvetica Neue Light"/>
                          <a:sym typeface="Helvetica Neue Light"/>
                        </a:rPr>
                        <a:t>ebe tener el nombre </a:t>
                      </a:r>
                      <a:r>
                        <a:rPr lang="en-GB"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500" u="none" cap="none" strike="noStrike">
                          <a:latin typeface="Helvetica Neue"/>
                          <a:ea typeface="Helvetica Neue"/>
                          <a:cs typeface="Helvetica Neue"/>
                          <a:sym typeface="Helvetica Neue"/>
                        </a:rPr>
                        <a:t>Sugerencia: </a:t>
                      </a:r>
                      <a:r>
                        <a:rPr lang="en-GB" sz="1500">
                          <a:latin typeface="Helvetica Neue Light"/>
                          <a:ea typeface="Helvetica Neue Light"/>
                          <a:cs typeface="Helvetica Neue Light"/>
                          <a:sym typeface="Helvetica Neue Light"/>
                        </a:rPr>
                        <a:t>carpeta en formato zip o rar, con el/los archivos HTML y CSS.</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endParaRPr sz="1700" u="none" cap="none" strike="noStrike">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dk1"/>
                        </a:buClr>
                        <a:buSzPts val="1700"/>
                        <a:buFont typeface="Helvetica Neue Light"/>
                        <a:buAutoNum type="arabicPeriod"/>
                      </a:pPr>
                      <a:r>
                        <a:rPr lang="en-GB" sz="1700">
                          <a:solidFill>
                            <a:schemeClr val="dk1"/>
                          </a:solidFill>
                          <a:latin typeface="Helvetica Neue Light"/>
                          <a:ea typeface="Helvetica Neue Light"/>
                          <a:cs typeface="Helvetica Neue Light"/>
                          <a:sym typeface="Helvetica Neue Light"/>
                        </a:rPr>
                        <a:t>C</a:t>
                      </a:r>
                      <a:r>
                        <a:rPr lang="en-GB" sz="1700">
                          <a:solidFill>
                            <a:schemeClr val="dk1"/>
                          </a:solidFill>
                          <a:latin typeface="Helvetica Neue Light"/>
                          <a:ea typeface="Helvetica Neue Light"/>
                          <a:cs typeface="Helvetica Neue Light"/>
                          <a:sym typeface="Helvetica Neue Light"/>
                        </a:rPr>
                        <a:t>on los conocimientos adquiridos en la clase de hoy, modela con flexbox alguna sección de tu Proyecto Final.</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AutoNum type="arabicPeriod"/>
                      </a:pPr>
                      <a:r>
                        <a:rPr lang="en-GB" sz="1600">
                          <a:solidFill>
                            <a:schemeClr val="dk1"/>
                          </a:solidFill>
                          <a:latin typeface="Helvetica Neue Light"/>
                          <a:ea typeface="Helvetica Neue Light"/>
                          <a:cs typeface="Helvetica Neue Light"/>
                          <a:sym typeface="Helvetica Neue Light"/>
                        </a:rPr>
                        <a:t>Dentro de una sección o página de tu proyecto, modela con flexbox utilizando alguna/s de las siguientes propiedades: display flex, flex-direction, flex-wrap, flex-flow, justify-content, align-items, align-content y order.</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700" u="none" cap="none" strike="noStrike"/>
                        <a:t>&gt;&gt; Ejemplo:</a:t>
                      </a:r>
                      <a:endParaRPr b="1" sz="1700" u="none" cap="none" strike="noStrike"/>
                    </a:p>
                    <a:p>
                      <a:pPr indent="0" lvl="0" marL="0" rtl="0" algn="l">
                        <a:spcBef>
                          <a:spcPts val="0"/>
                        </a:spcBef>
                        <a:spcAft>
                          <a:spcPts val="0"/>
                        </a:spcAft>
                        <a:buClr>
                          <a:schemeClr val="dk1"/>
                        </a:buClr>
                        <a:buSzPts val="1300"/>
                        <a:buFont typeface="Arial"/>
                        <a:buNone/>
                      </a:pP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 de flexbox</a:t>
                      </a:r>
                      <a:endParaRPr sz="20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514" name="Google Shape;1514;p18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515" name="Google Shape;1515;p189"/>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graphicFrame>
        <p:nvGraphicFramePr>
          <p:cNvPr id="1520" name="Google Shape;1520;p190"/>
          <p:cNvGraphicFramePr/>
          <p:nvPr/>
        </p:nvGraphicFramePr>
        <p:xfrm>
          <a:off x="153263" y="344100"/>
          <a:ext cx="3000000" cy="3000000"/>
        </p:xfrm>
        <a:graphic>
          <a:graphicData uri="http://schemas.openxmlformats.org/drawingml/2006/table">
            <a:tbl>
              <a:tblPr>
                <a:noFill/>
                <a:tableStyleId>{F7843E27-57CC-4834-9D29-25870518D01A}</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APLICANDO GRIDS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500" u="none" cap="none" strike="noStrike">
                          <a:latin typeface="Helvetica Neue"/>
                          <a:ea typeface="Helvetica Neue"/>
                          <a:cs typeface="Helvetica Neue"/>
                          <a:sym typeface="Helvetica Neue"/>
                        </a:rPr>
                        <a:t>Formato:</a:t>
                      </a:r>
                      <a:r>
                        <a:rPr b="1" lang="en-GB" sz="1500">
                          <a:latin typeface="Helvetica Neue"/>
                          <a:ea typeface="Helvetica Neue"/>
                          <a:cs typeface="Helvetica Neue"/>
                          <a:sym typeface="Helvetica Neue"/>
                        </a:rPr>
                        <a:t> </a:t>
                      </a:r>
                      <a:r>
                        <a:rPr lang="en-GB" sz="1500" u="none" cap="none" strike="noStrike">
                          <a:solidFill>
                            <a:schemeClr val="dk1"/>
                          </a:solidFill>
                          <a:latin typeface="Helvetica Neue Light"/>
                          <a:ea typeface="Helvetica Neue Light"/>
                          <a:cs typeface="Helvetica Neue Light"/>
                          <a:sym typeface="Helvetica Neue Light"/>
                        </a:rPr>
                        <a:t>archiv</a:t>
                      </a:r>
                      <a:r>
                        <a:rPr lang="en-GB" sz="1500">
                          <a:solidFill>
                            <a:schemeClr val="dk1"/>
                          </a:solidFill>
                          <a:latin typeface="Helvetica Neue Light"/>
                          <a:ea typeface="Helvetica Neue Light"/>
                          <a:cs typeface="Helvetica Neue Light"/>
                          <a:sym typeface="Helvetica Neue Light"/>
                        </a:rPr>
                        <a:t>os HTML y CSS</a:t>
                      </a:r>
                      <a:r>
                        <a:rPr lang="en-GB" sz="1500" u="none" cap="none" strike="noStrike">
                          <a:solidFill>
                            <a:schemeClr val="dk1"/>
                          </a:solidFill>
                          <a:latin typeface="Helvetica Neue Light"/>
                          <a:ea typeface="Helvetica Neue Light"/>
                          <a:cs typeface="Helvetica Neue Light"/>
                          <a:sym typeface="Helvetica Neue Light"/>
                        </a:rPr>
                        <a:t>. </a:t>
                      </a:r>
                      <a:r>
                        <a:rPr lang="en-GB" sz="1500">
                          <a:solidFill>
                            <a:schemeClr val="dk1"/>
                          </a:solidFill>
                          <a:latin typeface="Helvetica Neue Light"/>
                          <a:ea typeface="Helvetica Neue Light"/>
                          <a:cs typeface="Helvetica Neue Light"/>
                          <a:sym typeface="Helvetica Neue Light"/>
                        </a:rPr>
                        <a:t>D</a:t>
                      </a:r>
                      <a:r>
                        <a:rPr lang="en-GB" sz="1500" u="none" cap="none" strike="noStrike">
                          <a:solidFill>
                            <a:schemeClr val="dk1"/>
                          </a:solidFill>
                          <a:latin typeface="Helvetica Neue Light"/>
                          <a:ea typeface="Helvetica Neue Light"/>
                          <a:cs typeface="Helvetica Neue Light"/>
                          <a:sym typeface="Helvetica Neue Light"/>
                        </a:rPr>
                        <a:t>ebe tener el nombre </a:t>
                      </a:r>
                      <a:r>
                        <a:rPr lang="en-GB"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500" u="none" cap="none" strike="noStrike">
                          <a:latin typeface="Helvetica Neue"/>
                          <a:ea typeface="Helvetica Neue"/>
                          <a:cs typeface="Helvetica Neue"/>
                          <a:sym typeface="Helvetica Neue"/>
                        </a:rPr>
                        <a:t>Sugerencia:</a:t>
                      </a:r>
                      <a:r>
                        <a:rPr b="1" lang="en-GB" sz="1500">
                          <a:latin typeface="Helvetica Neue"/>
                          <a:ea typeface="Helvetica Neue"/>
                          <a:cs typeface="Helvetica Neue"/>
                          <a:sym typeface="Helvetica Neue"/>
                        </a:rPr>
                        <a:t> </a:t>
                      </a:r>
                      <a:r>
                        <a:rPr lang="en-GB" sz="1500">
                          <a:solidFill>
                            <a:schemeClr val="dk1"/>
                          </a:solidFill>
                          <a:latin typeface="Helvetica Neue Light"/>
                          <a:ea typeface="Helvetica Neue Light"/>
                          <a:cs typeface="Helvetica Neue Light"/>
                          <a:sym typeface="Helvetica Neue Light"/>
                        </a:rPr>
                        <a:t>carpeta en formato zip o rar, con el/los archivos HTML y CSS</a:t>
                      </a:r>
                      <a:r>
                        <a:rPr lang="en-GB" sz="1500" u="none" cap="none" strike="noStrike">
                          <a:solidFill>
                            <a:schemeClr val="dk1"/>
                          </a:solidFill>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aplica Grids en uno de los HTML de tu proyecto (ej: integrantes.html).</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En nuestro CSS deben aparecer las propiedades de grid-template-areas, grid-template-rows, grid-template-columns, grid-area y todas las propiedades necesarias para acomodar los items hijos.</a:t>
                      </a:r>
                      <a:endParaRPr b="1" sz="1700"/>
                    </a:p>
                    <a:p>
                      <a:pPr indent="0" lvl="0" marL="457200" marR="0" rtl="0" algn="l">
                        <a:lnSpc>
                          <a:spcPct val="100000"/>
                        </a:lnSpc>
                        <a:spcBef>
                          <a:spcPts val="0"/>
                        </a:spcBef>
                        <a:spcAft>
                          <a:spcPts val="0"/>
                        </a:spcAft>
                        <a:buClr>
                          <a:srgbClr val="000000"/>
                        </a:buClr>
                        <a:buSzPts val="16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521" name="Google Shape;1521;p1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2" name="Google Shape;1522;p190"/>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6" name="Shape 1526"/>
        <p:cNvGrpSpPr/>
        <p:nvPr/>
      </p:nvGrpSpPr>
      <p:grpSpPr>
        <a:xfrm>
          <a:off x="0" y="0"/>
          <a:ext cx="0" cy="0"/>
          <a:chOff x="0" y="0"/>
          <a:chExt cx="0" cy="0"/>
        </a:xfrm>
      </p:grpSpPr>
      <p:sp>
        <p:nvSpPr>
          <p:cNvPr id="1527" name="Google Shape;1527;p19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528" name="Google Shape;1528;p19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2" name="Shape 1532"/>
        <p:cNvGrpSpPr/>
        <p:nvPr/>
      </p:nvGrpSpPr>
      <p:grpSpPr>
        <a:xfrm>
          <a:off x="0" y="0"/>
          <a:ext cx="0" cy="0"/>
          <a:chOff x="0" y="0"/>
          <a:chExt cx="0" cy="0"/>
        </a:xfrm>
      </p:grpSpPr>
      <p:sp>
        <p:nvSpPr>
          <p:cNvPr id="1533" name="Google Shape;1533;p19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534" name="Google Shape;1534;p192"/>
          <p:cNvSpPr txBox="1"/>
          <p:nvPr/>
        </p:nvSpPr>
        <p:spPr>
          <a:xfrm>
            <a:off x="1956450" y="2588225"/>
            <a:ext cx="5231100" cy="157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 </a:t>
            </a:r>
            <a:endParaRPr b="1" i="0" sz="2200" u="none" cap="none" strike="noStrike">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Grids.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Nuevas formas de modelar con Grids.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8" name="Shape 1538"/>
        <p:cNvGrpSpPr/>
        <p:nvPr/>
      </p:nvGrpSpPr>
      <p:grpSpPr>
        <a:xfrm>
          <a:off x="0" y="0"/>
          <a:ext cx="0" cy="0"/>
          <a:chOff x="0" y="0"/>
          <a:chExt cx="0" cy="0"/>
        </a:xfrm>
      </p:grpSpPr>
      <p:sp>
        <p:nvSpPr>
          <p:cNvPr id="1539" name="Google Shape;1539;p19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540" name="Google Shape;1540;p19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nvSpPr>
        <p:spPr>
          <a:xfrm>
            <a:off x="941100" y="306800"/>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400">
                <a:latin typeface="Anton"/>
                <a:ea typeface="Anton"/>
                <a:cs typeface="Anton"/>
                <a:sym typeface="Anton"/>
              </a:rPr>
              <a:t>ANTES</a:t>
            </a:r>
            <a:endParaRPr i="1" sz="4400">
              <a:latin typeface="Anton"/>
              <a:ea typeface="Anton"/>
              <a:cs typeface="Anton"/>
              <a:sym typeface="Anton"/>
            </a:endParaRPr>
          </a:p>
        </p:txBody>
      </p:sp>
      <p:pic>
        <p:nvPicPr>
          <p:cNvPr id="263" name="Google Shape;263;p43"/>
          <p:cNvPicPr preferRelativeResize="0"/>
          <p:nvPr/>
        </p:nvPicPr>
        <p:blipFill>
          <a:blip r:embed="rId3">
            <a:alphaModFix/>
          </a:blip>
          <a:stretch>
            <a:fillRect/>
          </a:stretch>
        </p:blipFill>
        <p:spPr>
          <a:xfrm>
            <a:off x="794100" y="1289340"/>
            <a:ext cx="7696200" cy="3143250"/>
          </a:xfrm>
          <a:prstGeom prst="rect">
            <a:avLst/>
          </a:prstGeom>
          <a:noFill/>
          <a:ln>
            <a:noFill/>
          </a:ln>
        </p:spPr>
      </p:pic>
      <p:sp>
        <p:nvSpPr>
          <p:cNvPr id="264" name="Google Shape;264;p43"/>
          <p:cNvSpPr txBox="1"/>
          <p:nvPr/>
        </p:nvSpPr>
        <p:spPr>
          <a:xfrm>
            <a:off x="1647600" y="1004600"/>
            <a:ext cx="58488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Se usaban mucho las tablas...</a:t>
            </a:r>
            <a:endParaRPr sz="2400">
              <a:latin typeface="Helvetica Neue Light"/>
              <a:ea typeface="Helvetica Neue Light"/>
              <a:cs typeface="Helvetica Neue Light"/>
              <a:sym typeface="Helvetica Neue Light"/>
            </a:endParaRPr>
          </a:p>
        </p:txBody>
      </p:sp>
      <p:sp>
        <p:nvSpPr>
          <p:cNvPr id="265" name="Google Shape;265;p43"/>
          <p:cNvSpPr txBox="1"/>
          <p:nvPr/>
        </p:nvSpPr>
        <p:spPr>
          <a:xfrm>
            <a:off x="844300" y="4585000"/>
            <a:ext cx="65760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E0FF00"/>
                </a:highlight>
                <a:latin typeface="Helvetica Neue"/>
                <a:ea typeface="Helvetica Neue"/>
                <a:cs typeface="Helvetica Neue"/>
                <a:sym typeface="Helvetica Neue"/>
              </a:rPr>
              <a:t>Fuente:</a:t>
            </a:r>
            <a:r>
              <a:rPr lang="en-GB">
                <a:highlight>
                  <a:srgbClr val="E0FF00"/>
                </a:highlight>
                <a:latin typeface="Helvetica Neue Light"/>
                <a:ea typeface="Helvetica Neue Light"/>
                <a:cs typeface="Helvetica Neue Light"/>
                <a:sym typeface="Helvetica Neue Light"/>
              </a:rPr>
              <a:t> </a:t>
            </a:r>
            <a:r>
              <a:rPr lang="en-GB" u="sng">
                <a:solidFill>
                  <a:schemeClr val="hlink"/>
                </a:solidFill>
                <a:highlight>
                  <a:srgbClr val="E0FF00"/>
                </a:highlight>
                <a:latin typeface="Helvetica Neue Light"/>
                <a:ea typeface="Helvetica Neue Light"/>
                <a:cs typeface="Helvetica Neue Light"/>
                <a:sym typeface="Helvetica Neue Light"/>
                <a:hlinkClick r:id="rId4"/>
              </a:rPr>
              <a:t>https://web.archive.org/web/20050810030357/http://www.youtube.com/ </a:t>
            </a:r>
            <a:endParaRPr>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66" name="Google Shape;266;p43"/>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nvSpPr>
        <p:spPr>
          <a:xfrm>
            <a:off x="941100" y="264200"/>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ALGÚN TIEMPO ATRÁS (NO TANTO)...</a:t>
            </a:r>
            <a:endParaRPr i="1" sz="4000">
              <a:latin typeface="Anton"/>
              <a:ea typeface="Anton"/>
              <a:cs typeface="Anton"/>
              <a:sym typeface="Anton"/>
            </a:endParaRPr>
          </a:p>
        </p:txBody>
      </p:sp>
      <p:sp>
        <p:nvSpPr>
          <p:cNvPr id="272" name="Google Shape;272;p44"/>
          <p:cNvSpPr txBox="1"/>
          <p:nvPr/>
        </p:nvSpPr>
        <p:spPr>
          <a:xfrm>
            <a:off x="2168100" y="900788"/>
            <a:ext cx="4807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Usando el elemento Float:</a:t>
            </a:r>
            <a:endParaRPr sz="2400">
              <a:latin typeface="Helvetica Neue Light"/>
              <a:ea typeface="Helvetica Neue Light"/>
              <a:cs typeface="Helvetica Neue Light"/>
              <a:sym typeface="Helvetica Neue Light"/>
            </a:endParaRPr>
          </a:p>
        </p:txBody>
      </p:sp>
      <p:pic>
        <p:nvPicPr>
          <p:cNvPr id="273" name="Google Shape;273;p44"/>
          <p:cNvPicPr preferRelativeResize="0"/>
          <p:nvPr/>
        </p:nvPicPr>
        <p:blipFill>
          <a:blip r:embed="rId3">
            <a:alphaModFix/>
          </a:blip>
          <a:stretch>
            <a:fillRect/>
          </a:stretch>
        </p:blipFill>
        <p:spPr>
          <a:xfrm>
            <a:off x="1344474" y="1517263"/>
            <a:ext cx="6866956" cy="2992213"/>
          </a:xfrm>
          <a:prstGeom prst="rect">
            <a:avLst/>
          </a:prstGeom>
          <a:noFill/>
          <a:ln>
            <a:noFill/>
          </a:ln>
        </p:spPr>
      </p:pic>
      <p:sp>
        <p:nvSpPr>
          <p:cNvPr id="274" name="Google Shape;274;p44"/>
          <p:cNvSpPr txBox="1"/>
          <p:nvPr/>
        </p:nvSpPr>
        <p:spPr>
          <a:xfrm>
            <a:off x="948825" y="4720350"/>
            <a:ext cx="66192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latin typeface="Helvetica Neue"/>
                <a:ea typeface="Helvetica Neue"/>
                <a:cs typeface="Helvetica Neue"/>
                <a:sym typeface="Helvetica Neue"/>
              </a:rPr>
              <a:t>Fuente:</a:t>
            </a:r>
            <a:r>
              <a:rPr lang="en-GB">
                <a:highlight>
                  <a:srgbClr val="FFFF00"/>
                </a:highlight>
                <a:latin typeface="Helvetica Neue Light"/>
                <a:ea typeface="Helvetica Neue Light"/>
                <a:cs typeface="Helvetica Neue Light"/>
                <a:sym typeface="Helvetica Neue Light"/>
              </a:rPr>
              <a:t> </a:t>
            </a:r>
            <a:r>
              <a:rPr lang="en-GB" u="sng">
                <a:solidFill>
                  <a:schemeClr val="hlink"/>
                </a:solidFill>
                <a:highlight>
                  <a:srgbClr val="FFFF00"/>
                </a:highlight>
                <a:latin typeface="Helvetica Neue Light"/>
                <a:ea typeface="Helvetica Neue Light"/>
                <a:cs typeface="Helvetica Neue Light"/>
                <a:sym typeface="Helvetica Neue Light"/>
                <a:hlinkClick r:id="rId4"/>
              </a:rPr>
              <a:t>https://web.archive.org/web/20100202095628/http://www.youtube.com/</a:t>
            </a:r>
            <a:endParaRPr>
              <a:highlight>
                <a:srgbClr val="FFFF00"/>
              </a:highlight>
              <a:latin typeface="Helvetica Neue Light"/>
              <a:ea typeface="Helvetica Neue Light"/>
              <a:cs typeface="Helvetica Neue Light"/>
              <a:sym typeface="Helvetica Neue Light"/>
            </a:endParaRPr>
          </a:p>
        </p:txBody>
      </p:sp>
      <p:pic>
        <p:nvPicPr>
          <p:cNvPr id="275" name="Google Shape;275;p44"/>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nvSpPr>
        <p:spPr>
          <a:xfrm>
            <a:off x="941100" y="318225"/>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PRESENTE</a:t>
            </a:r>
            <a:endParaRPr i="1" sz="4000">
              <a:latin typeface="Anton"/>
              <a:ea typeface="Anton"/>
              <a:cs typeface="Anton"/>
              <a:sym typeface="Anton"/>
            </a:endParaRPr>
          </a:p>
        </p:txBody>
      </p:sp>
      <p:sp>
        <p:nvSpPr>
          <p:cNvPr id="281" name="Google Shape;281;p45"/>
          <p:cNvSpPr txBox="1"/>
          <p:nvPr/>
        </p:nvSpPr>
        <p:spPr>
          <a:xfrm>
            <a:off x="2819100" y="1016025"/>
            <a:ext cx="3505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Aplicando Flexbox...</a:t>
            </a:r>
            <a:endParaRPr sz="2400">
              <a:latin typeface="Helvetica Neue Light"/>
              <a:ea typeface="Helvetica Neue Light"/>
              <a:cs typeface="Helvetica Neue Light"/>
              <a:sym typeface="Helvetica Neue Light"/>
            </a:endParaRPr>
          </a:p>
        </p:txBody>
      </p:sp>
      <p:sp>
        <p:nvSpPr>
          <p:cNvPr id="282" name="Google Shape;282;p45"/>
          <p:cNvSpPr txBox="1"/>
          <p:nvPr/>
        </p:nvSpPr>
        <p:spPr>
          <a:xfrm>
            <a:off x="948825" y="4720350"/>
            <a:ext cx="63666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E0FF00"/>
                </a:highlight>
                <a:latin typeface="Helvetica Neue"/>
                <a:ea typeface="Helvetica Neue"/>
                <a:cs typeface="Helvetica Neue"/>
                <a:sym typeface="Helvetica Neue"/>
              </a:rPr>
              <a:t>Fuente:</a:t>
            </a:r>
            <a:r>
              <a:rPr lang="en-GB">
                <a:latin typeface="Helvetica Neue Light"/>
                <a:ea typeface="Helvetica Neue Light"/>
                <a:cs typeface="Helvetica Neue Light"/>
                <a:sym typeface="Helvetica Neue Light"/>
              </a:rPr>
              <a:t> </a:t>
            </a:r>
            <a:r>
              <a:rPr lang="en-GB" u="sng">
                <a:solidFill>
                  <a:schemeClr val="hlink"/>
                </a:solidFill>
                <a:latin typeface="Helvetica Neue Light"/>
                <a:ea typeface="Helvetica Neue Light"/>
                <a:cs typeface="Helvetica Neue Light"/>
                <a:sym typeface="Helvetica Neue Light"/>
                <a:hlinkClick r:id="rId3"/>
              </a:rPr>
              <a:t>http://www.youtube.com/</a:t>
            </a:r>
            <a:endParaRPr>
              <a:latin typeface="Helvetica Neue Light"/>
              <a:ea typeface="Helvetica Neue Light"/>
              <a:cs typeface="Helvetica Neue Light"/>
              <a:sym typeface="Helvetica Neue Light"/>
            </a:endParaRPr>
          </a:p>
        </p:txBody>
      </p:sp>
      <p:pic>
        <p:nvPicPr>
          <p:cNvPr id="283" name="Google Shape;283;p45"/>
          <p:cNvPicPr preferRelativeResize="0"/>
          <p:nvPr/>
        </p:nvPicPr>
        <p:blipFill>
          <a:blip r:embed="rId4">
            <a:alphaModFix/>
          </a:blip>
          <a:stretch>
            <a:fillRect/>
          </a:stretch>
        </p:blipFill>
        <p:spPr>
          <a:xfrm>
            <a:off x="1087500" y="1546850"/>
            <a:ext cx="6885121" cy="2927874"/>
          </a:xfrm>
          <a:prstGeom prst="rect">
            <a:avLst/>
          </a:prstGeom>
          <a:noFill/>
          <a:ln>
            <a:noFill/>
          </a:ln>
        </p:spPr>
      </p:pic>
      <p:pic>
        <p:nvPicPr>
          <p:cNvPr id="284" name="Google Shape;284;p45"/>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0" name="Google Shape;290;p46"/>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pic>
        <p:nvPicPr>
          <p:cNvPr id="291" name="Google Shape;291;p46"/>
          <p:cNvPicPr preferRelativeResize="0"/>
          <p:nvPr/>
        </p:nvPicPr>
        <p:blipFill rotWithShape="1">
          <a:blip r:embed="rId4">
            <a:alphaModFix/>
          </a:blip>
          <a:srcRect b="0" l="0" r="0" t="0"/>
          <a:stretch/>
        </p:blipFill>
        <p:spPr>
          <a:xfrm>
            <a:off x="1116250" y="1307465"/>
            <a:ext cx="7188021" cy="3395384"/>
          </a:xfrm>
          <a:prstGeom prst="rect">
            <a:avLst/>
          </a:prstGeom>
          <a:noFill/>
          <a:ln>
            <a:noFill/>
          </a:ln>
        </p:spPr>
      </p:pic>
      <p:sp>
        <p:nvSpPr>
          <p:cNvPr id="292" name="Google Shape;292;p46"/>
          <p:cNvSpPr/>
          <p:nvPr/>
        </p:nvSpPr>
        <p:spPr>
          <a:xfrm>
            <a:off x="5788075" y="3134750"/>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EJEMPLOS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3" name="Google Shape;303;p48"/>
          <p:cNvPicPr preferRelativeResize="0"/>
          <p:nvPr/>
        </p:nvPicPr>
        <p:blipFill rotWithShape="1">
          <a:blip r:embed="rId4">
            <a:alphaModFix/>
          </a:blip>
          <a:srcRect b="0" l="0" r="0" t="0"/>
          <a:stretch/>
        </p:blipFill>
        <p:spPr>
          <a:xfrm>
            <a:off x="7096854" y="1103750"/>
            <a:ext cx="1762673" cy="3085650"/>
          </a:xfrm>
          <a:prstGeom prst="rect">
            <a:avLst/>
          </a:prstGeom>
          <a:noFill/>
          <a:ln>
            <a:noFill/>
          </a:ln>
        </p:spPr>
      </p:pic>
      <p:pic>
        <p:nvPicPr>
          <p:cNvPr id="304" name="Google Shape;304;p48"/>
          <p:cNvPicPr preferRelativeResize="0"/>
          <p:nvPr/>
        </p:nvPicPr>
        <p:blipFill rotWithShape="1">
          <a:blip r:embed="rId5">
            <a:alphaModFix/>
          </a:blip>
          <a:srcRect b="0" l="0" r="0" t="0"/>
          <a:stretch/>
        </p:blipFill>
        <p:spPr>
          <a:xfrm>
            <a:off x="4675701" y="1103751"/>
            <a:ext cx="2320096" cy="3085649"/>
          </a:xfrm>
          <a:prstGeom prst="rect">
            <a:avLst/>
          </a:prstGeom>
          <a:noFill/>
          <a:ln>
            <a:noFill/>
          </a:ln>
        </p:spPr>
      </p:pic>
      <p:pic>
        <p:nvPicPr>
          <p:cNvPr id="305" name="Google Shape;305;p48"/>
          <p:cNvPicPr preferRelativeResize="0"/>
          <p:nvPr/>
        </p:nvPicPr>
        <p:blipFill rotWithShape="1">
          <a:blip r:embed="rId6">
            <a:alphaModFix/>
          </a:blip>
          <a:srcRect b="0" l="0" r="0" t="0"/>
          <a:stretch/>
        </p:blipFill>
        <p:spPr>
          <a:xfrm>
            <a:off x="424700" y="1713563"/>
            <a:ext cx="4149948" cy="1949487"/>
          </a:xfrm>
          <a:prstGeom prst="rect">
            <a:avLst/>
          </a:prstGeom>
          <a:noFill/>
          <a:ln>
            <a:noFill/>
          </a:ln>
        </p:spPr>
      </p:pic>
      <p:sp>
        <p:nvSpPr>
          <p:cNvPr id="306" name="Google Shape;306;p48"/>
          <p:cNvSpPr txBox="1"/>
          <p:nvPr/>
        </p:nvSpPr>
        <p:spPr>
          <a:xfrm>
            <a:off x="424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Desktop</a:t>
            </a:r>
            <a:endParaRPr b="0" i="0" sz="1400" u="none" cap="none" strike="noStrike">
              <a:solidFill>
                <a:srgbClr val="000000"/>
              </a:solidFill>
              <a:latin typeface="Arial"/>
              <a:ea typeface="Arial"/>
              <a:cs typeface="Arial"/>
              <a:sym typeface="Arial"/>
            </a:endParaRPr>
          </a:p>
        </p:txBody>
      </p:sp>
      <p:sp>
        <p:nvSpPr>
          <p:cNvPr id="307" name="Google Shape;307;p48"/>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308" name="Google Shape;308;p48"/>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sp>
        <p:nvSpPr>
          <p:cNvPr id="309" name="Google Shape;309;p48"/>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rotWithShape="1">
          <a:blip r:embed="rId3">
            <a:alphaModFix/>
          </a:blip>
          <a:srcRect b="0" l="0" r="0" t="0"/>
          <a:stretch/>
        </p:blipFill>
        <p:spPr>
          <a:xfrm>
            <a:off x="1134250" y="1256878"/>
            <a:ext cx="7395510" cy="3394575"/>
          </a:xfrm>
          <a:prstGeom prst="rect">
            <a:avLst/>
          </a:prstGeom>
          <a:noFill/>
          <a:ln>
            <a:noFill/>
          </a:ln>
        </p:spPr>
      </p:pic>
      <p:pic>
        <p:nvPicPr>
          <p:cNvPr id="315" name="Google Shape;315;p4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16" name="Google Shape;316;p49"/>
          <p:cNvSpPr/>
          <p:nvPr/>
        </p:nvSpPr>
        <p:spPr>
          <a:xfrm>
            <a:off x="6769950" y="3459025"/>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9"/>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3" name="Google Shape;323;p50"/>
          <p:cNvSpPr txBox="1"/>
          <p:nvPr/>
        </p:nvSpPr>
        <p:spPr>
          <a:xfrm>
            <a:off x="424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Desktop</a:t>
            </a:r>
            <a:endParaRPr b="0" i="0" sz="1400" u="none" cap="none" strike="noStrike">
              <a:solidFill>
                <a:srgbClr val="000000"/>
              </a:solidFill>
              <a:latin typeface="Arial"/>
              <a:ea typeface="Arial"/>
              <a:cs typeface="Arial"/>
              <a:sym typeface="Arial"/>
            </a:endParaRPr>
          </a:p>
        </p:txBody>
      </p:sp>
      <p:sp>
        <p:nvSpPr>
          <p:cNvPr id="324" name="Google Shape;324;p50"/>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325" name="Google Shape;325;p50"/>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pic>
        <p:nvPicPr>
          <p:cNvPr id="326" name="Google Shape;326;p50"/>
          <p:cNvPicPr preferRelativeResize="0"/>
          <p:nvPr/>
        </p:nvPicPr>
        <p:blipFill rotWithShape="1">
          <a:blip r:embed="rId4">
            <a:alphaModFix/>
          </a:blip>
          <a:srcRect b="0" l="0" r="0" t="0"/>
          <a:stretch/>
        </p:blipFill>
        <p:spPr>
          <a:xfrm>
            <a:off x="424700" y="2168425"/>
            <a:ext cx="4210350" cy="2005990"/>
          </a:xfrm>
          <a:prstGeom prst="rect">
            <a:avLst/>
          </a:prstGeom>
          <a:noFill/>
          <a:ln>
            <a:noFill/>
          </a:ln>
        </p:spPr>
      </p:pic>
      <p:pic>
        <p:nvPicPr>
          <p:cNvPr id="327" name="Google Shape;327;p50"/>
          <p:cNvPicPr preferRelativeResize="0"/>
          <p:nvPr/>
        </p:nvPicPr>
        <p:blipFill rotWithShape="1">
          <a:blip r:embed="rId5">
            <a:alphaModFix/>
          </a:blip>
          <a:srcRect b="0" l="0" r="0" t="0"/>
          <a:stretch/>
        </p:blipFill>
        <p:spPr>
          <a:xfrm>
            <a:off x="4675700" y="1256875"/>
            <a:ext cx="2320100" cy="2932727"/>
          </a:xfrm>
          <a:prstGeom prst="rect">
            <a:avLst/>
          </a:prstGeom>
          <a:noFill/>
          <a:ln>
            <a:noFill/>
          </a:ln>
        </p:spPr>
      </p:pic>
      <p:pic>
        <p:nvPicPr>
          <p:cNvPr id="328" name="Google Shape;328;p50"/>
          <p:cNvPicPr preferRelativeResize="0"/>
          <p:nvPr/>
        </p:nvPicPr>
        <p:blipFill rotWithShape="1">
          <a:blip r:embed="rId6">
            <a:alphaModFix/>
          </a:blip>
          <a:srcRect b="0" l="0" r="0" t="0"/>
          <a:stretch/>
        </p:blipFill>
        <p:spPr>
          <a:xfrm>
            <a:off x="7114133" y="1241700"/>
            <a:ext cx="1724018" cy="2932725"/>
          </a:xfrm>
          <a:prstGeom prst="rect">
            <a:avLst/>
          </a:prstGeom>
          <a:noFill/>
          <a:ln>
            <a:noFill/>
          </a:ln>
        </p:spPr>
      </p:pic>
      <p:sp>
        <p:nvSpPr>
          <p:cNvPr id="329" name="Google Shape;329;p50"/>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1"/>
          <p:cNvPicPr preferRelativeResize="0"/>
          <p:nvPr/>
        </p:nvPicPr>
        <p:blipFill rotWithShape="1">
          <a:blip r:embed="rId3">
            <a:alphaModFix/>
          </a:blip>
          <a:srcRect b="0" l="0" r="0" t="0"/>
          <a:stretch/>
        </p:blipFill>
        <p:spPr>
          <a:xfrm>
            <a:off x="1116250" y="1307475"/>
            <a:ext cx="7125600" cy="3307121"/>
          </a:xfrm>
          <a:prstGeom prst="rect">
            <a:avLst/>
          </a:prstGeom>
          <a:noFill/>
          <a:ln>
            <a:noFill/>
          </a:ln>
        </p:spPr>
      </p:pic>
      <p:pic>
        <p:nvPicPr>
          <p:cNvPr id="335" name="Google Shape;335;p5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36" name="Google Shape;336;p51"/>
          <p:cNvSpPr/>
          <p:nvPr/>
        </p:nvSpPr>
        <p:spPr>
          <a:xfrm>
            <a:off x="6591300" y="2954575"/>
            <a:ext cx="1540200" cy="14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1"/>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41" name="Shape 341"/>
        <p:cNvGrpSpPr/>
        <p:nvPr/>
      </p:nvGrpSpPr>
      <p:grpSpPr>
        <a:xfrm>
          <a:off x="0" y="0"/>
          <a:ext cx="0" cy="0"/>
          <a:chOff x="0" y="0"/>
          <a:chExt cx="0" cy="0"/>
        </a:xfrm>
      </p:grpSpPr>
      <p:sp>
        <p:nvSpPr>
          <p:cNvPr id="342" name="Google Shape;342;p52"/>
          <p:cNvSpPr txBox="1"/>
          <p:nvPr/>
        </p:nvSpPr>
        <p:spPr>
          <a:xfrm>
            <a:off x="1348200" y="2077200"/>
            <a:ext cx="6447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PROPIEDADES DE PADRES E HIJOS</a:t>
            </a:r>
            <a:endParaRPr b="0" i="1" sz="3600" u="none" cap="none" strike="noStrike">
              <a:solidFill>
                <a:srgbClr val="000000"/>
              </a:solidFill>
              <a:latin typeface="Anton"/>
              <a:ea typeface="Anton"/>
              <a:cs typeface="Anton"/>
              <a:sym typeface="Anton"/>
            </a:endParaRPr>
          </a:p>
        </p:txBody>
      </p:sp>
      <p:pic>
        <p:nvPicPr>
          <p:cNvPr id="343" name="Google Shape;34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9" name="Google Shape;349;p53"/>
          <p:cNvSpPr txBox="1"/>
          <p:nvPr/>
        </p:nvSpPr>
        <p:spPr>
          <a:xfrm>
            <a:off x="666450" y="1915850"/>
            <a:ext cx="7811100" cy="278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display:</a:t>
            </a:r>
            <a:r>
              <a:rPr i="1" lang="en-GB" sz="1800">
                <a:latin typeface="Helvetica Neue Light"/>
                <a:ea typeface="Helvetica Neue Light"/>
                <a:cs typeface="Helvetica Neue Light"/>
                <a:sym typeface="Helvetica Neue Light"/>
              </a:rPr>
              <a:t> flex </a:t>
            </a:r>
            <a:r>
              <a:rPr lang="en-GB" sz="1800">
                <a:latin typeface="Helvetica Neue Light"/>
                <a:ea typeface="Helvetica Neue Light"/>
                <a:cs typeface="Helvetica Neue Light"/>
                <a:sym typeface="Helvetica Neue Light"/>
              </a:rPr>
              <a:t>(el que inicia) indicará que sus hijos serán “flexibles”.</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flex-direction:</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elegir dirección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 u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flex-wrap:</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¿se hará multilínea cuando llegue al limite?</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flex-flow:</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abreviación de propiedades.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justify-content:</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alinear horizontalmente a los hijos si el padre es “fila” o verticalmente si el padre es “columna”.</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align-items:</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 verticalmente a los hijos (si el padre es “columna”).</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GB" sz="1800">
                <a:latin typeface="Helvetica Neue"/>
                <a:ea typeface="Helvetica Neue"/>
                <a:cs typeface="Helvetica Neue"/>
                <a:sym typeface="Helvetica Neue"/>
              </a:rPr>
              <a:t>align-content:</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 verticalmente a los hijos cuando son </a:t>
            </a:r>
            <a:r>
              <a:rPr lang="en-GB" sz="1800">
                <a:highlight>
                  <a:srgbClr val="E0FF00"/>
                </a:highlight>
                <a:latin typeface="Helvetica Neue Light"/>
                <a:ea typeface="Helvetica Neue Light"/>
                <a:cs typeface="Helvetica Neue Light"/>
                <a:sym typeface="Helvetica Neue Light"/>
              </a:rPr>
              <a:t>multilínea.</a:t>
            </a:r>
            <a:endParaRPr sz="1800">
              <a:highlight>
                <a:srgbClr val="E0FF00"/>
              </a:highlight>
              <a:latin typeface="Helvetica Neue Light"/>
              <a:ea typeface="Helvetica Neue Light"/>
              <a:cs typeface="Helvetica Neue Light"/>
              <a:sym typeface="Helvetica Neue Light"/>
            </a:endParaRPr>
          </a:p>
        </p:txBody>
      </p:sp>
      <p:sp>
        <p:nvSpPr>
          <p:cNvPr id="350" name="Google Shape;350;p53"/>
          <p:cNvSpPr txBox="1"/>
          <p:nvPr/>
        </p:nvSpPr>
        <p:spPr>
          <a:xfrm>
            <a:off x="1453047" y="373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FLEXBOX</a:t>
            </a:r>
            <a:endParaRPr i="1" sz="4000">
              <a:latin typeface="Anton"/>
              <a:ea typeface="Anton"/>
              <a:cs typeface="Anton"/>
              <a:sym typeface="Anton"/>
            </a:endParaRPr>
          </a:p>
        </p:txBody>
      </p:sp>
      <p:sp>
        <p:nvSpPr>
          <p:cNvPr id="351" name="Google Shape;351;p53"/>
          <p:cNvSpPr txBox="1"/>
          <p:nvPr/>
        </p:nvSpPr>
        <p:spPr>
          <a:xfrm>
            <a:off x="0" y="1300350"/>
            <a:ext cx="9045600" cy="47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GB" sz="2000">
                <a:latin typeface="Helvetica Neue Light"/>
                <a:ea typeface="Helvetica Neue Light"/>
                <a:cs typeface="Helvetica Neue Light"/>
                <a:sym typeface="Helvetica Neue Light"/>
              </a:rPr>
              <a:t>Propiedades para aplicar en el contenedor flexible (el </a:t>
            </a:r>
            <a:r>
              <a:rPr lang="en-GB" sz="2000">
                <a:highlight>
                  <a:srgbClr val="E0FF00"/>
                </a:highlight>
                <a:latin typeface="Helvetica Neue Light"/>
                <a:ea typeface="Helvetica Neue Light"/>
                <a:cs typeface="Helvetica Neue Light"/>
                <a:sym typeface="Helvetica Neue Light"/>
              </a:rPr>
              <a:t>padre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7" name="Google Shape;357;p54"/>
          <p:cNvSpPr txBox="1"/>
          <p:nvPr/>
        </p:nvSpPr>
        <p:spPr>
          <a:xfrm>
            <a:off x="10092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3500"/>
              <a:buFont typeface="Arial"/>
              <a:buNone/>
            </a:pPr>
            <a:r>
              <a:rPr b="0" i="1" lang="en-GB" sz="3500" u="none" cap="none" strike="noStrike">
                <a:solidFill>
                  <a:schemeClr val="dk1"/>
                </a:solidFill>
                <a:latin typeface="Anton"/>
                <a:ea typeface="Anton"/>
                <a:cs typeface="Anton"/>
                <a:sym typeface="Anton"/>
              </a:rPr>
              <a:t>PROPIEDADES DEL PADRE</a:t>
            </a:r>
            <a:endParaRPr b="0" i="1" sz="3500" u="none" cap="none" strike="noStrike">
              <a:solidFill>
                <a:srgbClr val="000000"/>
              </a:solidFill>
              <a:latin typeface="Anton"/>
              <a:ea typeface="Anton"/>
              <a:cs typeface="Anton"/>
              <a:sym typeface="Anton"/>
            </a:endParaRPr>
          </a:p>
        </p:txBody>
      </p:sp>
      <p:pic>
        <p:nvPicPr>
          <p:cNvPr id="358" name="Google Shape;358;p54"/>
          <p:cNvPicPr preferRelativeResize="0"/>
          <p:nvPr/>
        </p:nvPicPr>
        <p:blipFill rotWithShape="1">
          <a:blip r:embed="rId4">
            <a:alphaModFix/>
          </a:blip>
          <a:srcRect b="0" l="0" r="0" t="0"/>
          <a:stretch/>
        </p:blipFill>
        <p:spPr>
          <a:xfrm>
            <a:off x="1397350" y="1695877"/>
            <a:ext cx="6495092" cy="2711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4" name="Google Shape;364;p55"/>
          <p:cNvSpPr txBox="1"/>
          <p:nvPr/>
        </p:nvSpPr>
        <p:spPr>
          <a:xfrm>
            <a:off x="1453047" y="3633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¿CÓMO EMPEZAMOS?</a:t>
            </a:r>
            <a:endParaRPr b="0" i="1" sz="4000" u="none" cap="none" strike="noStrike">
              <a:solidFill>
                <a:srgbClr val="000000"/>
              </a:solidFill>
              <a:latin typeface="Anton"/>
              <a:ea typeface="Anton"/>
              <a:cs typeface="Anton"/>
              <a:sym typeface="Anton"/>
            </a:endParaRPr>
          </a:p>
        </p:txBody>
      </p:sp>
      <p:sp>
        <p:nvSpPr>
          <p:cNvPr id="365" name="Google Shape;365;p55"/>
          <p:cNvSpPr txBox="1"/>
          <p:nvPr/>
        </p:nvSpPr>
        <p:spPr>
          <a:xfrm>
            <a:off x="581300" y="1526475"/>
            <a:ext cx="8123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900" u="none" cap="none" strike="noStrike">
                <a:solidFill>
                  <a:srgbClr val="24292E"/>
                </a:solidFill>
                <a:latin typeface="Helvetica Neue Light"/>
                <a:ea typeface="Helvetica Neue Light"/>
                <a:cs typeface="Helvetica Neue Light"/>
                <a:sym typeface="Helvetica Neue Light"/>
              </a:rPr>
              <a:t>Lo primero que debemos hacer es establecer la propiedad display con el valor </a:t>
            </a:r>
            <a:r>
              <a:rPr b="1" i="0" lang="en-GB" sz="1900" u="none" cap="none" strike="noStrike">
                <a:solidFill>
                  <a:srgbClr val="24292E"/>
                </a:solidFill>
                <a:latin typeface="Helvetica Neue"/>
                <a:ea typeface="Helvetica Neue"/>
                <a:cs typeface="Helvetica Neue"/>
                <a:sym typeface="Helvetica Neue"/>
              </a:rPr>
              <a:t>flex</a:t>
            </a:r>
            <a:r>
              <a:rPr i="0" lang="en-GB" sz="1900" u="none" cap="none" strike="noStrike">
                <a:solidFill>
                  <a:srgbClr val="24292E"/>
                </a:solidFill>
                <a:latin typeface="Helvetica Neue Light"/>
                <a:ea typeface="Helvetica Neue Light"/>
                <a:cs typeface="Helvetica Neue Light"/>
                <a:sym typeface="Helvetica Neue Light"/>
              </a:rPr>
              <a:t> en el elemento padre.</a:t>
            </a:r>
            <a:br>
              <a:rPr i="0" lang="en-GB" sz="1900" u="none" cap="none" strike="noStrike">
                <a:solidFill>
                  <a:srgbClr val="24292E"/>
                </a:solidFill>
                <a:latin typeface="Helvetica Neue Light"/>
                <a:ea typeface="Helvetica Neue Light"/>
                <a:cs typeface="Helvetica Neue Light"/>
                <a:sym typeface="Helvetica Neue Light"/>
              </a:rPr>
            </a:br>
            <a:endParaRPr i="0" sz="1900" u="none" cap="none" strike="noStrike">
              <a:solidFill>
                <a:srgbClr val="24292E"/>
              </a:solidFill>
              <a:latin typeface="Helvetica Neue Light"/>
              <a:ea typeface="Helvetica Neue Light"/>
              <a:cs typeface="Helvetica Neue Light"/>
              <a:sym typeface="Helvetica Neue Light"/>
            </a:endParaRPr>
          </a:p>
        </p:txBody>
      </p:sp>
      <p:sp>
        <p:nvSpPr>
          <p:cNvPr id="366" name="Google Shape;366;p55"/>
          <p:cNvSpPr txBox="1"/>
          <p:nvPr/>
        </p:nvSpPr>
        <p:spPr>
          <a:xfrm>
            <a:off x="2433300" y="2539425"/>
            <a:ext cx="4277400" cy="161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rgbClr val="800000"/>
                </a:solidFill>
                <a:latin typeface="Consolas"/>
                <a:ea typeface="Consolas"/>
                <a:cs typeface="Consolas"/>
                <a:sym typeface="Consolas"/>
              </a:rPr>
              <a:t>.padre-flex</a:t>
            </a:r>
            <a:r>
              <a:rPr b="0" i="0" lang="en-GB"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chemeClr val="dk1"/>
                </a:solidFill>
                <a:latin typeface="Consolas"/>
                <a:ea typeface="Consolas"/>
                <a:cs typeface="Consolas"/>
                <a:sym typeface="Consolas"/>
              </a:rPr>
              <a:t>  </a:t>
            </a:r>
            <a:r>
              <a:rPr b="0" i="0" lang="en-GB" sz="1800" u="none" cap="none" strike="noStrike">
                <a:solidFill>
                  <a:srgbClr val="FF0000"/>
                </a:solidFill>
                <a:latin typeface="Consolas"/>
                <a:ea typeface="Consolas"/>
                <a:cs typeface="Consolas"/>
                <a:sym typeface="Consolas"/>
              </a:rPr>
              <a:t>display</a:t>
            </a:r>
            <a:r>
              <a:rPr b="0" i="0" lang="en-GB" sz="1800" u="none" cap="none" strike="noStrike">
                <a:solidFill>
                  <a:schemeClr val="dk1"/>
                </a:solidFill>
                <a:latin typeface="Consolas"/>
                <a:ea typeface="Consolas"/>
                <a:cs typeface="Consolas"/>
                <a:sym typeface="Consolas"/>
              </a:rPr>
              <a:t>: </a:t>
            </a:r>
            <a:r>
              <a:rPr b="0" i="0" lang="en-GB" sz="1800" u="none" cap="none" strike="noStrike">
                <a:solidFill>
                  <a:srgbClr val="0451A5"/>
                </a:solidFill>
                <a:latin typeface="Consolas"/>
                <a:ea typeface="Consolas"/>
                <a:cs typeface="Consolas"/>
                <a:sym typeface="Consolas"/>
              </a:rPr>
              <a:t>flex</a:t>
            </a:r>
            <a:r>
              <a:rPr b="0" i="0" lang="en-GB"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FA8DC"/>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FLEXBOX</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20" name="Google Shape;120;p2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2" name="Google Shape;372;p56"/>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4000" u="none" cap="none" strike="noStrike">
                <a:solidFill>
                  <a:schemeClr val="dk1"/>
                </a:solidFill>
                <a:latin typeface="Anton"/>
                <a:ea typeface="Anton"/>
                <a:cs typeface="Anton"/>
                <a:sym typeface="Anton"/>
              </a:rPr>
              <a:t>FLEX-DIRECTION: ROW</a:t>
            </a:r>
            <a:endParaRPr b="0" i="1" sz="4000" u="none" cap="none" strike="noStrike">
              <a:solidFill>
                <a:srgbClr val="000000"/>
              </a:solidFill>
              <a:latin typeface="Anton"/>
              <a:ea typeface="Anton"/>
              <a:cs typeface="Anton"/>
              <a:sym typeface="Anton"/>
            </a:endParaRPr>
          </a:p>
        </p:txBody>
      </p:sp>
      <p:sp>
        <p:nvSpPr>
          <p:cNvPr id="373" name="Google Shape;373;p56"/>
          <p:cNvSpPr txBox="1"/>
          <p:nvPr/>
        </p:nvSpPr>
        <p:spPr>
          <a:xfrm>
            <a:off x="654875" y="1480625"/>
            <a:ext cx="7567800" cy="80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800"/>
              <a:buFont typeface="Arial"/>
              <a:buNone/>
            </a:pPr>
            <a:r>
              <a:rPr i="0" lang="en-GB" sz="1900" u="none" cap="none" strike="noStrike">
                <a:solidFill>
                  <a:srgbClr val="000000"/>
                </a:solidFill>
                <a:latin typeface="Helvetica Neue Light"/>
                <a:ea typeface="Helvetica Neue Light"/>
                <a:cs typeface="Helvetica Neue Light"/>
                <a:sym typeface="Helvetica Neue Light"/>
              </a:rPr>
              <a:t>Esta propiedad nos va a permitir especificar si queremos que los flex items se dispongan en filas o columnas.</a:t>
            </a:r>
            <a:endParaRPr i="0" sz="1900" u="none" cap="none" strike="noStrike">
              <a:solidFill>
                <a:srgbClr val="000000"/>
              </a:solidFill>
              <a:latin typeface="Helvetica Neue Light"/>
              <a:ea typeface="Helvetica Neue Light"/>
              <a:cs typeface="Helvetica Neue Light"/>
              <a:sym typeface="Helvetica Neue Light"/>
            </a:endParaRPr>
          </a:p>
        </p:txBody>
      </p:sp>
      <p:sp>
        <p:nvSpPr>
          <p:cNvPr id="374" name="Google Shape;374;p56"/>
          <p:cNvSpPr txBox="1"/>
          <p:nvPr/>
        </p:nvSpPr>
        <p:spPr>
          <a:xfrm>
            <a:off x="1469500" y="230370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75" name="Google Shape;375;p56"/>
          <p:cNvPicPr preferRelativeResize="0"/>
          <p:nvPr/>
        </p:nvPicPr>
        <p:blipFill rotWithShape="1">
          <a:blip r:embed="rId4">
            <a:alphaModFix/>
          </a:blip>
          <a:srcRect b="0" l="0" r="0" t="0"/>
          <a:stretch/>
        </p:blipFill>
        <p:spPr>
          <a:xfrm>
            <a:off x="1446713" y="3733075"/>
            <a:ext cx="6161976" cy="115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7"/>
          <p:cNvPicPr preferRelativeResize="0"/>
          <p:nvPr/>
        </p:nvPicPr>
        <p:blipFill rotWithShape="1">
          <a:blip r:embed="rId3">
            <a:alphaModFix/>
          </a:blip>
          <a:srcRect b="0" l="0" r="0" t="0"/>
          <a:stretch/>
        </p:blipFill>
        <p:spPr>
          <a:xfrm>
            <a:off x="7491725" y="4659625"/>
            <a:ext cx="1186526" cy="330675"/>
          </a:xfrm>
          <a:prstGeom prst="rect">
            <a:avLst/>
          </a:prstGeom>
          <a:noFill/>
          <a:ln>
            <a:noFill/>
          </a:ln>
        </p:spPr>
      </p:pic>
      <p:sp>
        <p:nvSpPr>
          <p:cNvPr id="381" name="Google Shape;381;p57"/>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ROW-REVERSE</a:t>
            </a:r>
            <a:endParaRPr b="0" i="1" sz="4000" u="none" cap="none" strike="noStrike">
              <a:solidFill>
                <a:srgbClr val="000000"/>
              </a:solidFill>
              <a:latin typeface="Anton"/>
              <a:ea typeface="Anton"/>
              <a:cs typeface="Anton"/>
              <a:sym typeface="Anton"/>
            </a:endParaRPr>
          </a:p>
        </p:txBody>
      </p:sp>
      <p:sp>
        <p:nvSpPr>
          <p:cNvPr id="382" name="Google Shape;382;p57"/>
          <p:cNvSpPr txBox="1"/>
          <p:nvPr/>
        </p:nvSpPr>
        <p:spPr>
          <a:xfrm>
            <a:off x="418175" y="1369700"/>
            <a:ext cx="8123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Con el valor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row-reverse</a:t>
            </a:r>
            <a:r>
              <a:rPr lang="en-GB" sz="1800">
                <a:solidFill>
                  <a:srgbClr val="24292E"/>
                </a:solidFill>
                <a:latin typeface="Helvetica Neue Light"/>
                <a:ea typeface="Helvetica Neue Light"/>
                <a:cs typeface="Helvetica Neue Light"/>
                <a:sym typeface="Helvetica Neue Light"/>
              </a:rPr>
              <a:t> </a:t>
            </a:r>
            <a:r>
              <a:rPr i="0" lang="en-GB" sz="1800" u="none" cap="none" strike="noStrike">
                <a:solidFill>
                  <a:srgbClr val="24292E"/>
                </a:solidFill>
                <a:latin typeface="Helvetica Neue Light"/>
                <a:ea typeface="Helvetica Neue Light"/>
                <a:cs typeface="Helvetica Neue Light"/>
                <a:sym typeface="Helvetica Neue Light"/>
              </a:rPr>
              <a:t>(fila inversa) los flex items se apilan en una fila de derecha a izquierda.</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383" name="Google Shape;383;p57"/>
          <p:cNvSpPr txBox="1"/>
          <p:nvPr/>
        </p:nvSpPr>
        <p:spPr>
          <a:xfrm>
            <a:off x="1421525" y="225972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84" name="Google Shape;384;p57"/>
          <p:cNvPicPr preferRelativeResize="0"/>
          <p:nvPr/>
        </p:nvPicPr>
        <p:blipFill rotWithShape="1">
          <a:blip r:embed="rId4">
            <a:alphaModFix/>
          </a:blip>
          <a:srcRect b="0" l="0" r="0" t="0"/>
          <a:stretch/>
        </p:blipFill>
        <p:spPr>
          <a:xfrm>
            <a:off x="1421523" y="3717150"/>
            <a:ext cx="6116401" cy="11074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0" name="Google Shape;390;p58"/>
          <p:cNvSpPr txBox="1"/>
          <p:nvPr/>
        </p:nvSpPr>
        <p:spPr>
          <a:xfrm>
            <a:off x="1005900" y="2542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COLUMN</a:t>
            </a:r>
            <a:endParaRPr b="0" i="1" sz="4000" u="none" cap="none" strike="noStrike">
              <a:solidFill>
                <a:srgbClr val="000000"/>
              </a:solidFill>
              <a:latin typeface="Anton"/>
              <a:ea typeface="Anton"/>
              <a:cs typeface="Anton"/>
              <a:sym typeface="Anton"/>
            </a:endParaRPr>
          </a:p>
        </p:txBody>
      </p:sp>
      <p:sp>
        <p:nvSpPr>
          <p:cNvPr id="391" name="Google Shape;391;p58"/>
          <p:cNvSpPr txBox="1"/>
          <p:nvPr/>
        </p:nvSpPr>
        <p:spPr>
          <a:xfrm>
            <a:off x="3932300" y="1583350"/>
            <a:ext cx="3756300" cy="145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2000"/>
              <a:buFont typeface="Arial"/>
              <a:buNone/>
            </a:pPr>
            <a:r>
              <a:rPr i="0" lang="en-GB" sz="2000" u="none" cap="none" strike="noStrike">
                <a:latin typeface="Helvetica Neue Light"/>
                <a:ea typeface="Helvetica Neue Light"/>
                <a:cs typeface="Helvetica Neue Light"/>
                <a:sym typeface="Helvetica Neue Light"/>
              </a:rPr>
              <a:t>Con el valor </a:t>
            </a:r>
            <a:r>
              <a:rPr i="0" lang="en-GB" sz="2000" u="none" cap="none" strike="noStrike">
                <a:highlight>
                  <a:srgbClr val="E0FF00"/>
                </a:highlight>
                <a:latin typeface="Helvetica Neue Light"/>
                <a:ea typeface="Helvetica Neue Light"/>
                <a:cs typeface="Helvetica Neue Light"/>
                <a:sym typeface="Helvetica Neue Light"/>
              </a:rPr>
              <a:t>column,</a:t>
            </a:r>
            <a:r>
              <a:rPr i="0" lang="en-GB" sz="2000" u="none" cap="none" strike="noStrike">
                <a:latin typeface="Helvetica Neue Light"/>
                <a:ea typeface="Helvetica Neue Light"/>
                <a:cs typeface="Helvetica Neue Light"/>
                <a:sym typeface="Helvetica Neue Light"/>
              </a:rPr>
              <a:t> los flex items se apilan en una columna de arriba hacia abajo.</a:t>
            </a:r>
            <a:endParaRPr i="0" sz="2000" u="none" cap="none" strike="noStrike">
              <a:latin typeface="Helvetica Neue Light"/>
              <a:ea typeface="Helvetica Neue Light"/>
              <a:cs typeface="Helvetica Neue Light"/>
              <a:sym typeface="Helvetica Neue Light"/>
            </a:endParaRPr>
          </a:p>
        </p:txBody>
      </p:sp>
      <p:sp>
        <p:nvSpPr>
          <p:cNvPr id="392" name="Google Shape;392;p58"/>
          <p:cNvSpPr txBox="1"/>
          <p:nvPr/>
        </p:nvSpPr>
        <p:spPr>
          <a:xfrm>
            <a:off x="4057525" y="3262874"/>
            <a:ext cx="3756300" cy="134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93" name="Google Shape;393;p58"/>
          <p:cNvPicPr preferRelativeResize="0"/>
          <p:nvPr/>
        </p:nvPicPr>
        <p:blipFill rotWithShape="1">
          <a:blip r:embed="rId4">
            <a:alphaModFix/>
          </a:blip>
          <a:srcRect b="0" l="0" r="-13224" t="0"/>
          <a:stretch/>
        </p:blipFill>
        <p:spPr>
          <a:xfrm>
            <a:off x="1158300" y="1583350"/>
            <a:ext cx="2661173" cy="315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9" name="Google Shape;399;p59"/>
          <p:cNvSpPr txBox="1"/>
          <p:nvPr/>
        </p:nvSpPr>
        <p:spPr>
          <a:xfrm>
            <a:off x="1009200" y="262425"/>
            <a:ext cx="7125600" cy="103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COLUMN-REVERSE</a:t>
            </a:r>
            <a:endParaRPr b="0" i="1" sz="4000" u="none" cap="none" strike="noStrike">
              <a:solidFill>
                <a:srgbClr val="000000"/>
              </a:solidFill>
              <a:latin typeface="Anton"/>
              <a:ea typeface="Anton"/>
              <a:cs typeface="Anton"/>
              <a:sym typeface="Anton"/>
            </a:endParaRPr>
          </a:p>
        </p:txBody>
      </p:sp>
      <p:sp>
        <p:nvSpPr>
          <p:cNvPr id="400" name="Google Shape;400;p59"/>
          <p:cNvSpPr txBox="1"/>
          <p:nvPr/>
        </p:nvSpPr>
        <p:spPr>
          <a:xfrm>
            <a:off x="2589625" y="1493129"/>
            <a:ext cx="4450500" cy="16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Con el valor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column-reverse</a:t>
            </a:r>
            <a:r>
              <a:rPr lang="en-GB" sz="1800">
                <a:solidFill>
                  <a:srgbClr val="24292E"/>
                </a:solidFill>
                <a:latin typeface="Helvetica Neue Light"/>
                <a:ea typeface="Helvetica Neue Light"/>
                <a:cs typeface="Helvetica Neue Light"/>
                <a:sym typeface="Helvetica Neue Light"/>
              </a:rPr>
              <a:t> </a:t>
            </a:r>
            <a:r>
              <a:rPr i="0" lang="en-GB" sz="1800" u="none" cap="none" strike="noStrike">
                <a:solidFill>
                  <a:srgbClr val="24292E"/>
                </a:solidFill>
                <a:latin typeface="Helvetica Neue Light"/>
                <a:ea typeface="Helvetica Neue Light"/>
                <a:cs typeface="Helvetica Neue Light"/>
                <a:sym typeface="Helvetica Neue Light"/>
              </a:rPr>
              <a:t>los flex items se apilan en una columna de abajo hacia arriba.</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401" name="Google Shape;401;p59"/>
          <p:cNvSpPr txBox="1"/>
          <p:nvPr/>
        </p:nvSpPr>
        <p:spPr>
          <a:xfrm>
            <a:off x="2589625" y="3263250"/>
            <a:ext cx="4876200" cy="1396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402" name="Google Shape;402;p59"/>
          <p:cNvPicPr preferRelativeResize="0"/>
          <p:nvPr/>
        </p:nvPicPr>
        <p:blipFill rotWithShape="1">
          <a:blip r:embed="rId4">
            <a:alphaModFix/>
          </a:blip>
          <a:srcRect b="0" l="0" r="0" t="0"/>
          <a:stretch/>
        </p:blipFill>
        <p:spPr>
          <a:xfrm>
            <a:off x="741300" y="1516244"/>
            <a:ext cx="1395900" cy="33649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8" name="Google Shape;408;p60"/>
          <p:cNvSpPr txBox="1"/>
          <p:nvPr/>
        </p:nvSpPr>
        <p:spPr>
          <a:xfrm>
            <a:off x="1009200" y="254275"/>
            <a:ext cx="7125600" cy="103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 RESUMEN</a:t>
            </a:r>
            <a:endParaRPr b="0" i="1" sz="4000" u="none" cap="none" strike="noStrike">
              <a:solidFill>
                <a:srgbClr val="000000"/>
              </a:solidFill>
              <a:latin typeface="Anton"/>
              <a:ea typeface="Anton"/>
              <a:cs typeface="Anton"/>
              <a:sym typeface="Anton"/>
            </a:endParaRPr>
          </a:p>
        </p:txBody>
      </p:sp>
      <p:pic>
        <p:nvPicPr>
          <p:cNvPr id="409" name="Google Shape;409;p60"/>
          <p:cNvPicPr preferRelativeResize="0"/>
          <p:nvPr/>
        </p:nvPicPr>
        <p:blipFill rotWithShape="1">
          <a:blip r:embed="rId4">
            <a:alphaModFix/>
          </a:blip>
          <a:srcRect b="0" l="0" r="0" t="0"/>
          <a:stretch/>
        </p:blipFill>
        <p:spPr>
          <a:xfrm>
            <a:off x="1399325" y="1623925"/>
            <a:ext cx="5978749" cy="3224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5" name="Google Shape;415;p61"/>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a:t>
            </a:r>
            <a:endParaRPr b="0" i="1" sz="4000" u="none" cap="none" strike="noStrike">
              <a:solidFill>
                <a:srgbClr val="000000"/>
              </a:solidFill>
              <a:latin typeface="Anton"/>
              <a:ea typeface="Anton"/>
              <a:cs typeface="Anton"/>
              <a:sym typeface="Anton"/>
            </a:endParaRPr>
          </a:p>
        </p:txBody>
      </p:sp>
      <p:sp>
        <p:nvSpPr>
          <p:cNvPr id="416" name="Google Shape;416;p61"/>
          <p:cNvSpPr txBox="1"/>
          <p:nvPr/>
        </p:nvSpPr>
        <p:spPr>
          <a:xfrm>
            <a:off x="899550" y="1551475"/>
            <a:ext cx="73383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El comportamiento inicial del contenedor flexible es poder mantener los flex items en su eje, sin importar que las dimensiones de </a:t>
            </a:r>
            <a:r>
              <a:rPr lang="en-GB" sz="1900">
                <a:solidFill>
                  <a:srgbClr val="24292E"/>
                </a:solidFill>
                <a:highlight>
                  <a:srgbClr val="FFFFFF"/>
                </a:highlight>
                <a:latin typeface="Helvetica Neue Light"/>
                <a:ea typeface="Helvetica Neue Light"/>
                <a:cs typeface="Helvetica Neue Light"/>
                <a:sym typeface="Helvetica Neue Light"/>
              </a:rPr>
              <a:t>los mismos</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cambien.</a:t>
            </a:r>
            <a:endParaRPr i="0" sz="19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Con </a:t>
            </a:r>
            <a:r>
              <a:rPr i="1" lang="en-GB" sz="1900" u="none" cap="none" strike="noStrike">
                <a:solidFill>
                  <a:srgbClr val="24292E"/>
                </a:solidFill>
                <a:highlight>
                  <a:srgbClr val="FFFFFF"/>
                </a:highlight>
                <a:latin typeface="Helvetica Neue Light"/>
                <a:ea typeface="Helvetica Neue Light"/>
                <a:cs typeface="Helvetica Neue Light"/>
                <a:sym typeface="Helvetica Neue Light"/>
              </a:rPr>
              <a:t>flex-wrap</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vamos a poder especificar si queremos que los ítems puedan saltar a una nueva línea, </a:t>
            </a:r>
            <a:r>
              <a:rPr lang="en-GB" sz="1900">
                <a:solidFill>
                  <a:srgbClr val="24292E"/>
                </a:solidFill>
                <a:highlight>
                  <a:srgbClr val="FFFFFF"/>
                </a:highlight>
                <a:latin typeface="Helvetica Neue Light"/>
                <a:ea typeface="Helvetica Neue Light"/>
                <a:cs typeface="Helvetica Neue Light"/>
                <a:sym typeface="Helvetica Neue Light"/>
              </a:rPr>
              <a:t>cuando</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el contenedor flexible se qued</a:t>
            </a:r>
            <a:r>
              <a:rPr lang="en-GB" sz="1900">
                <a:solidFill>
                  <a:srgbClr val="24292E"/>
                </a:solidFill>
                <a:highlight>
                  <a:srgbClr val="FFFFFF"/>
                </a:highlight>
                <a:latin typeface="Helvetica Neue Light"/>
                <a:ea typeface="Helvetica Neue Light"/>
                <a:cs typeface="Helvetica Neue Light"/>
                <a:sym typeface="Helvetica Neue Light"/>
              </a:rPr>
              <a:t>e</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sin espacio.</a:t>
            </a:r>
            <a:endParaRPr i="0" sz="1900" u="none" cap="none" strike="noStrike">
              <a:solidFill>
                <a:srgbClr val="24292E"/>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2" name="Google Shape;422;p6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NOWRAP</a:t>
            </a:r>
            <a:endParaRPr b="0" i="1" sz="4000" u="none" cap="none" strike="noStrike">
              <a:solidFill>
                <a:srgbClr val="000000"/>
              </a:solidFill>
              <a:latin typeface="Anton"/>
              <a:ea typeface="Anton"/>
              <a:cs typeface="Anton"/>
              <a:sym typeface="Anton"/>
            </a:endParaRPr>
          </a:p>
        </p:txBody>
      </p:sp>
      <p:sp>
        <p:nvSpPr>
          <p:cNvPr id="423" name="Google Shape;423;p62"/>
          <p:cNvSpPr txBox="1"/>
          <p:nvPr/>
        </p:nvSpPr>
        <p:spPr>
          <a:xfrm>
            <a:off x="1510500" y="166495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424" name="Google Shape;424;p62"/>
          <p:cNvPicPr preferRelativeResize="0"/>
          <p:nvPr/>
        </p:nvPicPr>
        <p:blipFill rotWithShape="1">
          <a:blip r:embed="rId4">
            <a:alphaModFix/>
          </a:blip>
          <a:srcRect b="0" l="0" r="0" t="0"/>
          <a:stretch/>
        </p:blipFill>
        <p:spPr>
          <a:xfrm>
            <a:off x="1372300" y="3308000"/>
            <a:ext cx="6454400" cy="97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0" name="Google Shape;430;p6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WRAP</a:t>
            </a:r>
            <a:endParaRPr b="0" i="1" sz="4000" u="none" cap="none" strike="noStrike">
              <a:solidFill>
                <a:srgbClr val="000000"/>
              </a:solidFill>
              <a:latin typeface="Anton"/>
              <a:ea typeface="Anton"/>
              <a:cs typeface="Anton"/>
              <a:sym typeface="Anton"/>
            </a:endParaRPr>
          </a:p>
        </p:txBody>
      </p:sp>
      <p:sp>
        <p:nvSpPr>
          <p:cNvPr id="431" name="Google Shape;431;p63"/>
          <p:cNvSpPr txBox="1"/>
          <p:nvPr/>
        </p:nvSpPr>
        <p:spPr>
          <a:xfrm>
            <a:off x="418175" y="1522100"/>
            <a:ext cx="8123100" cy="1493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pueden romper la línea del eje horizontal, si les es necesario para conservar las características de sus dimensiones. Esto es de izquierda a derecha, y de arriba a abajo.</a:t>
            </a: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32" name="Google Shape;432;p63"/>
          <p:cNvPicPr preferRelativeResize="0"/>
          <p:nvPr/>
        </p:nvPicPr>
        <p:blipFill rotWithShape="1">
          <a:blip r:embed="rId4">
            <a:alphaModFix/>
          </a:blip>
          <a:srcRect b="0" l="0" r="0" t="0"/>
          <a:stretch/>
        </p:blipFill>
        <p:spPr>
          <a:xfrm>
            <a:off x="470425" y="3106446"/>
            <a:ext cx="3941250" cy="1398725"/>
          </a:xfrm>
          <a:prstGeom prst="rect">
            <a:avLst/>
          </a:prstGeom>
          <a:noFill/>
          <a:ln>
            <a:noFill/>
          </a:ln>
        </p:spPr>
      </p:pic>
      <p:sp>
        <p:nvSpPr>
          <p:cNvPr id="433" name="Google Shape;433;p63"/>
          <p:cNvSpPr txBox="1"/>
          <p:nvPr/>
        </p:nvSpPr>
        <p:spPr>
          <a:xfrm>
            <a:off x="4692725" y="3142200"/>
            <a:ext cx="39411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9" name="Google Shape;439;p6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WRAP-REVERSE</a:t>
            </a:r>
            <a:endParaRPr b="0" i="1" sz="4000" u="none" cap="none" strike="noStrike">
              <a:solidFill>
                <a:srgbClr val="000000"/>
              </a:solidFill>
              <a:latin typeface="Anton"/>
              <a:ea typeface="Anton"/>
              <a:cs typeface="Anton"/>
              <a:sym typeface="Anton"/>
            </a:endParaRPr>
          </a:p>
        </p:txBody>
      </p:sp>
      <p:sp>
        <p:nvSpPr>
          <p:cNvPr id="440" name="Google Shape;440;p64"/>
          <p:cNvSpPr txBox="1"/>
          <p:nvPr/>
        </p:nvSpPr>
        <p:spPr>
          <a:xfrm>
            <a:off x="510450" y="1489500"/>
            <a:ext cx="8123100" cy="150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vez el orden es de izquierda a derecha, y de abajo a arriba.</a:t>
            </a: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41" name="Google Shape;441;p64"/>
          <p:cNvPicPr preferRelativeResize="0"/>
          <p:nvPr/>
        </p:nvPicPr>
        <p:blipFill rotWithShape="1">
          <a:blip r:embed="rId4">
            <a:alphaModFix/>
          </a:blip>
          <a:srcRect b="0" l="0" r="0" t="0"/>
          <a:stretch/>
        </p:blipFill>
        <p:spPr>
          <a:xfrm>
            <a:off x="2264288" y="2079125"/>
            <a:ext cx="4615420" cy="1299875"/>
          </a:xfrm>
          <a:prstGeom prst="rect">
            <a:avLst/>
          </a:prstGeom>
          <a:noFill/>
          <a:ln>
            <a:noFill/>
          </a:ln>
        </p:spPr>
      </p:pic>
      <p:sp>
        <p:nvSpPr>
          <p:cNvPr id="442" name="Google Shape;442;p64"/>
          <p:cNvSpPr txBox="1"/>
          <p:nvPr/>
        </p:nvSpPr>
        <p:spPr>
          <a:xfrm>
            <a:off x="2509175" y="3536375"/>
            <a:ext cx="39411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8" name="Google Shape;448;p6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 RESUMEN</a:t>
            </a:r>
            <a:endParaRPr b="0" i="1" sz="4000" u="none" cap="none" strike="noStrike">
              <a:solidFill>
                <a:srgbClr val="000000"/>
              </a:solidFill>
              <a:latin typeface="Anton"/>
              <a:ea typeface="Anton"/>
              <a:cs typeface="Anton"/>
              <a:sym typeface="Anton"/>
            </a:endParaRPr>
          </a:p>
        </p:txBody>
      </p:sp>
      <p:pic>
        <p:nvPicPr>
          <p:cNvPr id="449" name="Google Shape;449;p65"/>
          <p:cNvPicPr preferRelativeResize="0"/>
          <p:nvPr/>
        </p:nvPicPr>
        <p:blipFill rotWithShape="1">
          <a:blip r:embed="rId4">
            <a:alphaModFix/>
          </a:blip>
          <a:srcRect b="0" l="0" r="0" t="0"/>
          <a:stretch/>
        </p:blipFill>
        <p:spPr>
          <a:xfrm>
            <a:off x="1495875" y="1568800"/>
            <a:ext cx="6001100" cy="326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nuevos elementos de flexbox.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sus diferentes variantes.</a:t>
            </a:r>
            <a:endParaRPr sz="1800">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5" name="Google Shape;455;p6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FLEX-FLOW</a:t>
            </a:r>
            <a:endParaRPr b="0" i="1" sz="4000" u="none" cap="none" strike="noStrike">
              <a:solidFill>
                <a:srgbClr val="000000"/>
              </a:solidFill>
              <a:latin typeface="Anton"/>
              <a:ea typeface="Anton"/>
              <a:cs typeface="Anton"/>
              <a:sym typeface="Anton"/>
            </a:endParaRPr>
          </a:p>
        </p:txBody>
      </p:sp>
      <p:sp>
        <p:nvSpPr>
          <p:cNvPr id="456" name="Google Shape;456;p66"/>
          <p:cNvSpPr txBox="1"/>
          <p:nvPr/>
        </p:nvSpPr>
        <p:spPr>
          <a:xfrm>
            <a:off x="507150" y="1412075"/>
            <a:ext cx="8123100" cy="168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 la forma abreviada (shorthand) o rápida para las propiedades: </a:t>
            </a: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1200"/>
              </a:spcBef>
              <a:spcAft>
                <a:spcPts val="0"/>
              </a:spcAft>
              <a:buClr>
                <a:srgbClr val="3CEFAB"/>
              </a:buClr>
              <a:buSzPts val="1800"/>
              <a:buFont typeface="Helvetica Neue Light"/>
              <a:buChar char="●"/>
            </a:pPr>
            <a:r>
              <a:rPr i="1" lang="en-GB" sz="1800" u="none" cap="none" strike="noStrike">
                <a:solidFill>
                  <a:srgbClr val="24292E"/>
                </a:solidFill>
                <a:latin typeface="Helvetica Neue Light"/>
                <a:ea typeface="Helvetica Neue Light"/>
                <a:cs typeface="Helvetica Neue Light"/>
                <a:sym typeface="Helvetica Neue Light"/>
              </a:rPr>
              <a:t>flex-direction</a:t>
            </a: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1" lang="en-GB" sz="1800" u="none" cap="none" strike="noStrike">
                <a:solidFill>
                  <a:srgbClr val="24292E"/>
                </a:solidFill>
                <a:latin typeface="Helvetica Neue Light"/>
                <a:ea typeface="Helvetica Neue Light"/>
                <a:cs typeface="Helvetica Neue Light"/>
                <a:sym typeface="Helvetica Neue Light"/>
              </a:rPr>
              <a:t>flex-wrap</a:t>
            </a:r>
            <a:endParaRPr i="0" sz="1800" u="none" cap="none" strike="noStrike">
              <a:solidFill>
                <a:srgbClr val="24292E"/>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Se pone primero la propiedad de </a:t>
            </a:r>
            <a:r>
              <a:rPr i="1" lang="en-GB" sz="1800" u="none" cap="none" strike="noStrike">
                <a:solidFill>
                  <a:srgbClr val="24292E"/>
                </a:solidFill>
                <a:latin typeface="Helvetica Neue Light"/>
                <a:ea typeface="Helvetica Neue Light"/>
                <a:cs typeface="Helvetica Neue Light"/>
                <a:sym typeface="Helvetica Neue Light"/>
              </a:rPr>
              <a:t>flex-direction,</a:t>
            </a:r>
            <a:r>
              <a:rPr i="0" lang="en-GB" sz="1800" u="none" cap="none" strike="noStrike">
                <a:solidFill>
                  <a:srgbClr val="24292E"/>
                </a:solidFill>
                <a:latin typeface="Helvetica Neue Light"/>
                <a:ea typeface="Helvetica Neue Light"/>
                <a:cs typeface="Helvetica Neue Light"/>
                <a:sym typeface="Helvetica Neue Light"/>
              </a:rPr>
              <a:t> y luego la de </a:t>
            </a:r>
            <a:r>
              <a:rPr i="1" lang="en-GB" sz="1800" u="none" cap="none" strike="noStrike">
                <a:solidFill>
                  <a:srgbClr val="24292E"/>
                </a:solidFill>
                <a:latin typeface="Helvetica Neue Light"/>
                <a:ea typeface="Helvetica Neue Light"/>
                <a:cs typeface="Helvetica Neue Light"/>
                <a:sym typeface="Helvetica Neue Light"/>
              </a:rPr>
              <a:t>flex-wrap.</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457" name="Google Shape;457;p66"/>
          <p:cNvSpPr txBox="1"/>
          <p:nvPr/>
        </p:nvSpPr>
        <p:spPr>
          <a:xfrm>
            <a:off x="2535225" y="3234350"/>
            <a:ext cx="37530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flex-flow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6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8" name="Google Shape;468;p68"/>
          <p:cNvSpPr txBox="1"/>
          <p:nvPr/>
        </p:nvSpPr>
        <p:spPr>
          <a:xfrm>
            <a:off x="1005900" y="4828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469" name="Google Shape;469;p68"/>
          <p:cNvSpPr txBox="1"/>
          <p:nvPr/>
        </p:nvSpPr>
        <p:spPr>
          <a:xfrm>
            <a:off x="726050" y="1551475"/>
            <a:ext cx="76824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Justify-content</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nos va a permitir alinear los elementos.</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Esto puede ser de forma vertical u horizontal, según lo especifiquemos con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flex-direction.</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Nos va a ayudar a distribuir los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flex items (hijos)</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en el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contenedor (padre),</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cuando los ítems no utilicen todo el espacio disponible en su eje principal actual. </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“row”.</a:t>
            </a:r>
            <a:endParaRPr i="0"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5" name="Google Shape;475;p69"/>
          <p:cNvSpPr txBox="1"/>
          <p:nvPr/>
        </p:nvSpPr>
        <p:spPr>
          <a:xfrm>
            <a:off x="726050" y="1551475"/>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lang="en-GB" sz="20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“row”: </a:t>
            </a:r>
            <a:endParaRPr sz="20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476" name="Google Shape;476;p69"/>
          <p:cNvSpPr txBox="1"/>
          <p:nvPr/>
        </p:nvSpPr>
        <p:spPr>
          <a:xfrm>
            <a:off x="1509050" y="2955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77" name="Google Shape;477;p69"/>
          <p:cNvSpPr txBox="1"/>
          <p:nvPr/>
        </p:nvSpPr>
        <p:spPr>
          <a:xfrm>
            <a:off x="1005900" y="4828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3" name="Google Shape;483;p70"/>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FLEX-START</a:t>
            </a:r>
            <a:endParaRPr b="0" i="1" sz="4000" u="none" cap="none" strike="noStrike">
              <a:solidFill>
                <a:srgbClr val="000000"/>
              </a:solidFill>
              <a:latin typeface="Anton"/>
              <a:ea typeface="Anton"/>
              <a:cs typeface="Anton"/>
              <a:sym typeface="Anton"/>
            </a:endParaRPr>
          </a:p>
        </p:txBody>
      </p:sp>
      <p:sp>
        <p:nvSpPr>
          <p:cNvPr id="484" name="Google Shape;484;p70"/>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85" name="Google Shape;485;p70"/>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lado izquierdo.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86" name="Google Shape;486;p70"/>
          <p:cNvPicPr preferRelativeResize="0"/>
          <p:nvPr/>
        </p:nvPicPr>
        <p:blipFill rotWithShape="1">
          <a:blip r:embed="rId4">
            <a:alphaModFix/>
          </a:blip>
          <a:srcRect b="0" l="0" r="0" t="0"/>
          <a:stretch/>
        </p:blipFill>
        <p:spPr>
          <a:xfrm>
            <a:off x="1386874" y="3630001"/>
            <a:ext cx="6381288" cy="10263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71"/>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FLEX-END</a:t>
            </a:r>
            <a:endParaRPr b="0" i="1" sz="4000" u="none" cap="none" strike="noStrike">
              <a:solidFill>
                <a:srgbClr val="000000"/>
              </a:solidFill>
              <a:latin typeface="Anton"/>
              <a:ea typeface="Anton"/>
              <a:cs typeface="Anton"/>
              <a:sym typeface="Anton"/>
            </a:endParaRPr>
          </a:p>
        </p:txBody>
      </p:sp>
      <p:sp>
        <p:nvSpPr>
          <p:cNvPr id="493" name="Google Shape;493;p71"/>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94" name="Google Shape;494;p71"/>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lado derecho.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95" name="Google Shape;495;p71"/>
          <p:cNvPicPr preferRelativeResize="0"/>
          <p:nvPr/>
        </p:nvPicPr>
        <p:blipFill rotWithShape="1">
          <a:blip r:embed="rId4">
            <a:alphaModFix/>
          </a:blip>
          <a:srcRect b="0" l="0" r="0" t="0"/>
          <a:stretch/>
        </p:blipFill>
        <p:spPr>
          <a:xfrm>
            <a:off x="1660425" y="3493300"/>
            <a:ext cx="5734050" cy="990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7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CENTER</a:t>
            </a:r>
            <a:endParaRPr b="0" i="1" sz="4000" u="none" cap="none" strike="noStrike">
              <a:solidFill>
                <a:srgbClr val="000000"/>
              </a:solidFill>
              <a:latin typeface="Anton"/>
              <a:ea typeface="Anton"/>
              <a:cs typeface="Anton"/>
              <a:sym typeface="Anton"/>
            </a:endParaRPr>
          </a:p>
        </p:txBody>
      </p:sp>
      <p:sp>
        <p:nvSpPr>
          <p:cNvPr id="502" name="Google Shape;502;p72"/>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503" name="Google Shape;503;p72"/>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centro.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504" name="Google Shape;504;p72"/>
          <p:cNvPicPr preferRelativeResize="0"/>
          <p:nvPr/>
        </p:nvPicPr>
        <p:blipFill rotWithShape="1">
          <a:blip r:embed="rId4">
            <a:alphaModFix/>
          </a:blip>
          <a:srcRect b="0" l="0" r="0" t="0"/>
          <a:stretch/>
        </p:blipFill>
        <p:spPr>
          <a:xfrm>
            <a:off x="1704975" y="3625950"/>
            <a:ext cx="5734050" cy="990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7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SPACE-BETWEEN</a:t>
            </a:r>
            <a:endParaRPr b="0" i="1" sz="4000" u="none" cap="none" strike="noStrike">
              <a:solidFill>
                <a:srgbClr val="000000"/>
              </a:solidFill>
              <a:latin typeface="Anton"/>
              <a:ea typeface="Anton"/>
              <a:cs typeface="Anton"/>
              <a:sym typeface="Anton"/>
            </a:endParaRPr>
          </a:p>
        </p:txBody>
      </p:sp>
      <p:sp>
        <p:nvSpPr>
          <p:cNvPr id="511" name="Google Shape;511;p73"/>
          <p:cNvSpPr txBox="1"/>
          <p:nvPr/>
        </p:nvSpPr>
        <p:spPr>
          <a:xfrm>
            <a:off x="853500" y="1363225"/>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 hacer que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tomen la misma distancia o espaciado entre ellos dentro del contenedor flexible, quedando el primer y último elemento pegados con los bordes del contenedor en el eje principal.</a:t>
            </a:r>
            <a:endParaRPr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512" name="Google Shape;512;p73"/>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13" name="Google Shape;513;p73"/>
          <p:cNvPicPr preferRelativeResize="0"/>
          <p:nvPr/>
        </p:nvPicPr>
        <p:blipFill rotWithShape="1">
          <a:blip r:embed="rId4">
            <a:alphaModFix/>
          </a:blip>
          <a:srcRect b="0" l="0" r="0" t="0"/>
          <a:stretch/>
        </p:blipFill>
        <p:spPr>
          <a:xfrm>
            <a:off x="1701675" y="3924850"/>
            <a:ext cx="5734050" cy="990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9" name="Google Shape;519;p7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SPACE-AROUND</a:t>
            </a:r>
            <a:endParaRPr b="0" i="1" sz="4000" u="none" cap="none" strike="noStrike">
              <a:solidFill>
                <a:srgbClr val="000000"/>
              </a:solidFill>
              <a:latin typeface="Anton"/>
              <a:ea typeface="Anton"/>
              <a:cs typeface="Anton"/>
              <a:sym typeface="Anton"/>
            </a:endParaRPr>
          </a:p>
        </p:txBody>
      </p:sp>
      <p:sp>
        <p:nvSpPr>
          <p:cNvPr id="520" name="Google Shape;520;p74"/>
          <p:cNvSpPr txBox="1"/>
          <p:nvPr/>
        </p:nvSpPr>
        <p:spPr>
          <a:xfrm>
            <a:off x="853500" y="1363225"/>
            <a:ext cx="75354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Muestra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con el mismo espacio de separación entre sí. </a:t>
            </a:r>
            <a:br>
              <a:rPr i="0" lang="en-GB" sz="1800" u="none" cap="none" strike="noStrike">
                <a:solidFill>
                  <a:srgbClr val="24292E"/>
                </a:solidFill>
                <a:latin typeface="Helvetica Neue Light"/>
                <a:ea typeface="Helvetica Neue Light"/>
                <a:cs typeface="Helvetica Neue Light"/>
                <a:sym typeface="Helvetica Neue Light"/>
              </a:rPr>
            </a:br>
            <a:r>
              <a:rPr i="0" lang="en-GB" sz="1800" u="none" cap="none" strike="noStrike">
                <a:solidFill>
                  <a:srgbClr val="24292E"/>
                </a:solidFill>
                <a:latin typeface="Helvetica Neue Light"/>
                <a:ea typeface="Helvetica Neue Light"/>
                <a:cs typeface="Helvetica Neue Light"/>
                <a:sym typeface="Helvetica Neue Light"/>
              </a:rPr>
              <a:t>El espaciado entre los bordes lo toman del contenedor padre.</a:t>
            </a:r>
            <a:endParaRPr sz="1800" u="none" cap="none" strike="noStrike">
              <a:highlight>
                <a:srgbClr val="E0FF00"/>
              </a:highlight>
              <a:latin typeface="Helvetica Neue Light"/>
              <a:ea typeface="Helvetica Neue Light"/>
              <a:cs typeface="Helvetica Neue Light"/>
              <a:sym typeface="Helvetica Neue Light"/>
            </a:endParaRPr>
          </a:p>
        </p:txBody>
      </p:sp>
      <p:sp>
        <p:nvSpPr>
          <p:cNvPr id="521" name="Google Shape;521;p74"/>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22" name="Google Shape;522;p74"/>
          <p:cNvPicPr preferRelativeResize="0"/>
          <p:nvPr/>
        </p:nvPicPr>
        <p:blipFill rotWithShape="1">
          <a:blip r:embed="rId4">
            <a:alphaModFix/>
          </a:blip>
          <a:srcRect b="0" l="0" r="0" t="0"/>
          <a:stretch/>
        </p:blipFill>
        <p:spPr>
          <a:xfrm>
            <a:off x="1711271" y="3929213"/>
            <a:ext cx="5734050" cy="99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8" name="Google Shape;528;p7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SPACE-EVENLY</a:t>
            </a:r>
            <a:endParaRPr b="0" i="1" sz="4000" u="none" cap="none" strike="noStrike">
              <a:solidFill>
                <a:srgbClr val="000000"/>
              </a:solidFill>
              <a:latin typeface="Anton"/>
              <a:ea typeface="Anton"/>
              <a:cs typeface="Anton"/>
              <a:sym typeface="Anton"/>
            </a:endParaRPr>
          </a:p>
        </p:txBody>
      </p:sp>
      <p:sp>
        <p:nvSpPr>
          <p:cNvPr id="529" name="Google Shape;529;p75"/>
          <p:cNvSpPr txBox="1"/>
          <p:nvPr/>
        </p:nvSpPr>
        <p:spPr>
          <a:xfrm>
            <a:off x="853500" y="1363225"/>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Hace que el espacio entre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sea igual. </a:t>
            </a:r>
            <a:r>
              <a:rPr b="1" i="0" lang="en-GB" sz="1800" cap="none" strike="noStrike">
                <a:solidFill>
                  <a:srgbClr val="24292E"/>
                </a:solidFill>
                <a:latin typeface="Helvetica Neue"/>
                <a:ea typeface="Helvetica Neue"/>
                <a:cs typeface="Helvetica Neue"/>
                <a:sym typeface="Helvetica Neue"/>
              </a:rPr>
              <a:t>No es lo mismo que space-around. </a:t>
            </a:r>
            <a:br>
              <a:rPr lang="en-GB" sz="1800" u="none" cap="none" strike="noStrike">
                <a:solidFill>
                  <a:srgbClr val="24292E"/>
                </a:solidFill>
                <a:highlight>
                  <a:srgbClr val="E0FF00"/>
                </a:highlight>
                <a:latin typeface="Helvetica Neue Light"/>
                <a:ea typeface="Helvetica Neue Light"/>
                <a:cs typeface="Helvetica Neue Light"/>
                <a:sym typeface="Helvetica Neue Light"/>
              </a:rPr>
            </a:br>
            <a:endParaRPr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530" name="Google Shape;530;p75"/>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31" name="Google Shape;531;p75"/>
          <p:cNvPicPr preferRelativeResize="0"/>
          <p:nvPr/>
        </p:nvPicPr>
        <p:blipFill rotWithShape="1">
          <a:blip r:embed="rId4">
            <a:alphaModFix/>
          </a:blip>
          <a:srcRect b="0" l="0" r="0" t="0"/>
          <a:stretch/>
        </p:blipFill>
        <p:spPr>
          <a:xfrm>
            <a:off x="1701750" y="3900436"/>
            <a:ext cx="5733900" cy="10145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4835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Box model: </a:t>
            </a:r>
            <a:r>
              <a:rPr lang="en-GB" sz="1300">
                <a:solidFill>
                  <a:schemeClr val="dk1"/>
                </a:solidFill>
                <a:latin typeface="Helvetica Neue Light"/>
                <a:ea typeface="Helvetica Neue Light"/>
                <a:cs typeface="Helvetica Neue Light"/>
                <a:sym typeface="Helvetica Neue Light"/>
              </a:rPr>
              <a:t>ese concepto de que “todo es una caja”, da lugar a algo llamado en web como box model. Sin importar si son de línea o de bloque (pero tienen su incidencia en lo que sean), todas las etiquetas tienen propiedades en común.</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Width:</a:t>
            </a:r>
            <a:r>
              <a:rPr lang="en-GB" sz="1300">
                <a:solidFill>
                  <a:schemeClr val="dk1"/>
                </a:solidFill>
                <a:latin typeface="Helvetica Neue Light"/>
                <a:ea typeface="Helvetica Neue Light"/>
                <a:cs typeface="Helvetica Neue Light"/>
                <a:sym typeface="Helvetica Neue Light"/>
              </a:rPr>
              <a:t> es la propiedad CSS que controla la anchura de la caja de los elementos.</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Height:</a:t>
            </a:r>
            <a:r>
              <a:rPr lang="en-GB" sz="1300">
                <a:solidFill>
                  <a:schemeClr val="dk1"/>
                </a:solidFill>
                <a:latin typeface="Helvetica Neue Light"/>
                <a:ea typeface="Helvetica Neue Light"/>
                <a:cs typeface="Helvetica Neue Light"/>
                <a:sym typeface="Helvetica Neue Light"/>
              </a:rPr>
              <a:t> es la propiedad CSS que controla la altura de la caja de los elementos.</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Overflow: </a:t>
            </a:r>
            <a:r>
              <a:rPr lang="en-GB" sz="1300">
                <a:solidFill>
                  <a:schemeClr val="dk1"/>
                </a:solidFill>
                <a:latin typeface="Helvetica Neue Light"/>
                <a:ea typeface="Helvetica Neue Light"/>
                <a:cs typeface="Helvetica Neue Light"/>
                <a:sym typeface="Helvetica Neue Light"/>
              </a:rPr>
              <a:t>es una propiedad que tiene 4 valores posibles. Ellos son: </a:t>
            </a:r>
            <a:r>
              <a:rPr i="1" lang="en-GB" sz="1300">
                <a:solidFill>
                  <a:schemeClr val="dk1"/>
                </a:solidFill>
                <a:latin typeface="Helvetica Neue Light"/>
                <a:ea typeface="Helvetica Neue Light"/>
                <a:cs typeface="Helvetica Neue Light"/>
                <a:sym typeface="Helvetica Neue Light"/>
              </a:rPr>
              <a:t>visible, hidden, scroll </a:t>
            </a:r>
            <a:r>
              <a:rPr lang="en-GB" sz="1300">
                <a:solidFill>
                  <a:schemeClr val="dk1"/>
                </a:solidFill>
                <a:latin typeface="Helvetica Neue Light"/>
                <a:ea typeface="Helvetica Neue Light"/>
                <a:cs typeface="Helvetica Neue Light"/>
                <a:sym typeface="Helvetica Neue Light"/>
              </a:rPr>
              <a:t>y</a:t>
            </a:r>
            <a:r>
              <a:rPr i="1" lang="en-GB" sz="1300">
                <a:solidFill>
                  <a:schemeClr val="dk1"/>
                </a:solidFill>
                <a:latin typeface="Helvetica Neue Light"/>
                <a:ea typeface="Helvetica Neue Light"/>
                <a:cs typeface="Helvetica Neue Light"/>
                <a:sym typeface="Helvetica Neue Light"/>
              </a:rPr>
              <a:t> auto</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
        <p:nvSpPr>
          <p:cNvPr id="134" name="Google Shape;134;p3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8269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Espacio exterior</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Margin (márgenes):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margin-top, margin-right, margin-bottom </a:t>
            </a:r>
            <a:r>
              <a:rPr lang="en-GB" sz="1300">
                <a:solidFill>
                  <a:schemeClr val="dk1"/>
                </a:solidFill>
                <a:latin typeface="Helvetica Neue Light"/>
                <a:ea typeface="Helvetica Neue Light"/>
                <a:cs typeface="Helvetica Neue Light"/>
                <a:sym typeface="Helvetica Neue Light"/>
              </a:rPr>
              <a:t>y</a:t>
            </a:r>
            <a:r>
              <a:rPr i="1" lang="en-GB" sz="1300">
                <a:solidFill>
                  <a:schemeClr val="dk1"/>
                </a:solidFill>
                <a:latin typeface="Helvetica Neue Light"/>
                <a:ea typeface="Helvetica Neue Light"/>
                <a:cs typeface="Helvetica Neue Light"/>
                <a:sym typeface="Helvetica Neue Light"/>
              </a:rPr>
              <a:t> margin-left</a:t>
            </a:r>
            <a:r>
              <a:rPr lang="en-GB" sz="1300">
                <a:solidFill>
                  <a:schemeClr val="dk1"/>
                </a:solidFill>
                <a:latin typeface="Helvetica Neue Light"/>
                <a:ea typeface="Helvetica Neue Light"/>
                <a:cs typeface="Helvetica Neue Light"/>
                <a:sym typeface="Helvetica Neue Light"/>
              </a:rPr>
              <a:t>, se utilizan para definir los márgenes de cada uno de los lados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Espacio interior</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Padding (relleno):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padding-top, padding-right, padding-bottom</a:t>
            </a:r>
            <a:r>
              <a:rPr lang="en-GB" sz="1300">
                <a:solidFill>
                  <a:schemeClr val="dk1"/>
                </a:solidFill>
                <a:latin typeface="Helvetica Neue Light"/>
                <a:ea typeface="Helvetica Neue Light"/>
                <a:cs typeface="Helvetica Neue Light"/>
                <a:sym typeface="Helvetica Neue Light"/>
              </a:rPr>
              <a:t> y </a:t>
            </a:r>
            <a:r>
              <a:rPr i="1" lang="en-GB" sz="1300">
                <a:solidFill>
                  <a:schemeClr val="dk1"/>
                </a:solidFill>
                <a:latin typeface="Helvetica Neue Light"/>
                <a:ea typeface="Helvetica Neue Light"/>
                <a:cs typeface="Helvetica Neue Light"/>
                <a:sym typeface="Helvetica Neue Light"/>
              </a:rPr>
              <a:t>padding-left</a:t>
            </a:r>
            <a:r>
              <a:rPr lang="en-GB" sz="1300">
                <a:solidFill>
                  <a:schemeClr val="dk1"/>
                </a:solidFill>
                <a:latin typeface="Helvetica Neue Light"/>
                <a:ea typeface="Helvetica Neue Light"/>
                <a:cs typeface="Helvetica Neue Light"/>
                <a:sym typeface="Helvetica Neue Light"/>
              </a:rPr>
              <a:t>, se utilizan para definir los espacios internos de cada uno de los lados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Border: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border-top, border-right, border-bottom</a:t>
            </a:r>
            <a:r>
              <a:rPr lang="en-GB" sz="1300">
                <a:solidFill>
                  <a:schemeClr val="dk1"/>
                </a:solidFill>
                <a:latin typeface="Helvetica Neue Light"/>
                <a:ea typeface="Helvetica Neue Light"/>
                <a:cs typeface="Helvetica Neue Light"/>
                <a:sym typeface="Helvetica Neue Light"/>
              </a:rPr>
              <a:t>, y </a:t>
            </a:r>
            <a:r>
              <a:rPr i="1" lang="en-GB" sz="1300">
                <a:solidFill>
                  <a:schemeClr val="dk1"/>
                </a:solidFill>
                <a:latin typeface="Helvetica Neue Light"/>
                <a:ea typeface="Helvetica Neue Light"/>
                <a:cs typeface="Helvetica Neue Light"/>
                <a:sym typeface="Helvetica Neue Light"/>
              </a:rPr>
              <a:t>border-left</a:t>
            </a:r>
            <a:r>
              <a:rPr lang="en-GB" sz="1300">
                <a:solidFill>
                  <a:schemeClr val="dk1"/>
                </a:solidFill>
                <a:latin typeface="Helvetica Neue Light"/>
                <a:ea typeface="Helvetica Neue Light"/>
                <a:cs typeface="Helvetica Neue Light"/>
                <a:sym typeface="Helvetica Neue Light"/>
              </a:rPr>
              <a:t>, se utilizan para definir los bordes de cada lado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7" name="Google Shape;537;p7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 RESUMEN</a:t>
            </a:r>
            <a:endParaRPr b="0" i="1" sz="4000" u="none" cap="none" strike="noStrike">
              <a:solidFill>
                <a:srgbClr val="000000"/>
              </a:solidFill>
              <a:latin typeface="Anton"/>
              <a:ea typeface="Anton"/>
              <a:cs typeface="Anton"/>
              <a:sym typeface="Anton"/>
            </a:endParaRPr>
          </a:p>
        </p:txBody>
      </p:sp>
      <p:pic>
        <p:nvPicPr>
          <p:cNvPr id="538" name="Google Shape;538;p76"/>
          <p:cNvPicPr preferRelativeResize="0"/>
          <p:nvPr/>
        </p:nvPicPr>
        <p:blipFill rotWithShape="1">
          <a:blip r:embed="rId4">
            <a:alphaModFix/>
          </a:blip>
          <a:srcRect b="0" l="0" r="0" t="0"/>
          <a:stretch/>
        </p:blipFill>
        <p:spPr>
          <a:xfrm>
            <a:off x="1193010" y="1516175"/>
            <a:ext cx="6458495" cy="3025463"/>
          </a:xfrm>
          <a:prstGeom prst="rect">
            <a:avLst/>
          </a:prstGeom>
          <a:noFill/>
          <a:ln>
            <a:noFill/>
          </a:ln>
        </p:spPr>
      </p:pic>
      <p:sp>
        <p:nvSpPr>
          <p:cNvPr id="539" name="Google Shape;539;p76"/>
          <p:cNvSpPr txBox="1"/>
          <p:nvPr/>
        </p:nvSpPr>
        <p:spPr>
          <a:xfrm>
            <a:off x="2984922" y="3908103"/>
            <a:ext cx="5462700" cy="6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6"/>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6" name="Google Shape;546;p77"/>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547" name="Google Shape;547;p77"/>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7"/>
          <p:cNvSpPr txBox="1"/>
          <p:nvPr/>
        </p:nvSpPr>
        <p:spPr>
          <a:xfrm>
            <a:off x="726050" y="1551475"/>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i="0" lang="en-GB" sz="22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“column”, con altura definida:</a:t>
            </a:r>
            <a:endParaRPr i="0" sz="22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549" name="Google Shape;549;p77"/>
          <p:cNvSpPr txBox="1"/>
          <p:nvPr/>
        </p:nvSpPr>
        <p:spPr>
          <a:xfrm>
            <a:off x="1509050" y="2955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5" name="Google Shape;555;p78"/>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FLEX-START</a:t>
            </a:r>
            <a:endParaRPr b="0" i="1" sz="4000" u="none" cap="none" strike="noStrike">
              <a:solidFill>
                <a:srgbClr val="000000"/>
              </a:solidFill>
              <a:latin typeface="Anton"/>
              <a:ea typeface="Anton"/>
              <a:cs typeface="Anton"/>
              <a:sym typeface="Anton"/>
            </a:endParaRPr>
          </a:p>
        </p:txBody>
      </p:sp>
      <p:sp>
        <p:nvSpPr>
          <p:cNvPr id="556" name="Google Shape;556;p78"/>
          <p:cNvSpPr txBox="1"/>
          <p:nvPr/>
        </p:nvSpPr>
        <p:spPr>
          <a:xfrm>
            <a:off x="13356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57" name="Google Shape;557;p78"/>
          <p:cNvPicPr preferRelativeResize="0"/>
          <p:nvPr/>
        </p:nvPicPr>
        <p:blipFill rotWithShape="1">
          <a:blip r:embed="rId4">
            <a:alphaModFix/>
          </a:blip>
          <a:srcRect b="0" l="0" r="0" t="0"/>
          <a:stretch/>
        </p:blipFill>
        <p:spPr>
          <a:xfrm>
            <a:off x="5234363" y="1491988"/>
            <a:ext cx="2469255" cy="33952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3" name="Google Shape;563;p79"/>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FLEX-END</a:t>
            </a:r>
            <a:endParaRPr b="0" i="1" sz="4000" u="none" cap="none" strike="noStrike">
              <a:solidFill>
                <a:srgbClr val="000000"/>
              </a:solidFill>
              <a:latin typeface="Anton"/>
              <a:ea typeface="Anton"/>
              <a:cs typeface="Anton"/>
              <a:sym typeface="Anton"/>
            </a:endParaRPr>
          </a:p>
        </p:txBody>
      </p:sp>
      <p:sp>
        <p:nvSpPr>
          <p:cNvPr id="564" name="Google Shape;564;p79"/>
          <p:cNvSpPr txBox="1"/>
          <p:nvPr/>
        </p:nvSpPr>
        <p:spPr>
          <a:xfrm>
            <a:off x="13356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65" name="Google Shape;565;p79"/>
          <p:cNvPicPr preferRelativeResize="0"/>
          <p:nvPr/>
        </p:nvPicPr>
        <p:blipFill rotWithShape="1">
          <a:blip r:embed="rId4">
            <a:alphaModFix/>
          </a:blip>
          <a:srcRect b="0" l="0" r="0" t="0"/>
          <a:stretch/>
        </p:blipFill>
        <p:spPr>
          <a:xfrm>
            <a:off x="5081825" y="1519525"/>
            <a:ext cx="2551563" cy="3395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1" name="Google Shape;571;p80"/>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CENTER</a:t>
            </a:r>
            <a:endParaRPr b="0" i="1" sz="4000" u="none" cap="none" strike="noStrike">
              <a:solidFill>
                <a:srgbClr val="000000"/>
              </a:solidFill>
              <a:latin typeface="Anton"/>
              <a:ea typeface="Anton"/>
              <a:cs typeface="Anton"/>
              <a:sym typeface="Anton"/>
            </a:endParaRPr>
          </a:p>
        </p:txBody>
      </p:sp>
      <p:sp>
        <p:nvSpPr>
          <p:cNvPr id="572" name="Google Shape;572;p80"/>
          <p:cNvSpPr txBox="1"/>
          <p:nvPr/>
        </p:nvSpPr>
        <p:spPr>
          <a:xfrm>
            <a:off x="14880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73" name="Google Shape;573;p80"/>
          <p:cNvPicPr preferRelativeResize="0"/>
          <p:nvPr/>
        </p:nvPicPr>
        <p:blipFill rotWithShape="1">
          <a:blip r:embed="rId4">
            <a:alphaModFix/>
          </a:blip>
          <a:srcRect b="0" l="0" r="0" t="0"/>
          <a:stretch/>
        </p:blipFill>
        <p:spPr>
          <a:xfrm>
            <a:off x="5065250" y="1595875"/>
            <a:ext cx="2541274" cy="3395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9" name="Google Shape;579;p81"/>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SPACE-BETWEEN</a:t>
            </a:r>
            <a:endParaRPr b="0" i="1" sz="4000" u="none" cap="none" strike="noStrike">
              <a:solidFill>
                <a:srgbClr val="000000"/>
              </a:solidFill>
              <a:latin typeface="Anton"/>
              <a:ea typeface="Anton"/>
              <a:cs typeface="Anton"/>
              <a:sym typeface="Anton"/>
            </a:endParaRPr>
          </a:p>
        </p:txBody>
      </p:sp>
      <p:sp>
        <p:nvSpPr>
          <p:cNvPr id="580" name="Google Shape;580;p81"/>
          <p:cNvSpPr txBox="1"/>
          <p:nvPr/>
        </p:nvSpPr>
        <p:spPr>
          <a:xfrm>
            <a:off x="1395700" y="1542000"/>
            <a:ext cx="35172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81" name="Google Shape;581;p81"/>
          <p:cNvPicPr preferRelativeResize="0"/>
          <p:nvPr/>
        </p:nvPicPr>
        <p:blipFill rotWithShape="1">
          <a:blip r:embed="rId4">
            <a:alphaModFix/>
          </a:blip>
          <a:srcRect b="0" l="0" r="0" t="0"/>
          <a:stretch/>
        </p:blipFill>
        <p:spPr>
          <a:xfrm>
            <a:off x="5065250" y="1519675"/>
            <a:ext cx="2546419" cy="3395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7" name="Google Shape;587;p8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SPACE-AROUND</a:t>
            </a:r>
            <a:endParaRPr b="0" i="1" sz="4000" u="none" cap="none" strike="noStrike">
              <a:solidFill>
                <a:srgbClr val="000000"/>
              </a:solidFill>
              <a:latin typeface="Anton"/>
              <a:ea typeface="Anton"/>
              <a:cs typeface="Anton"/>
              <a:sym typeface="Anton"/>
            </a:endParaRPr>
          </a:p>
        </p:txBody>
      </p:sp>
      <p:sp>
        <p:nvSpPr>
          <p:cNvPr id="588" name="Google Shape;588;p82"/>
          <p:cNvSpPr txBox="1"/>
          <p:nvPr/>
        </p:nvSpPr>
        <p:spPr>
          <a:xfrm>
            <a:off x="14118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89" name="Google Shape;589;p82"/>
          <p:cNvPicPr preferRelativeResize="0"/>
          <p:nvPr/>
        </p:nvPicPr>
        <p:blipFill rotWithShape="1">
          <a:blip r:embed="rId4">
            <a:alphaModFix/>
          </a:blip>
          <a:srcRect b="0" l="0" r="0" t="0"/>
          <a:stretch/>
        </p:blipFill>
        <p:spPr>
          <a:xfrm>
            <a:off x="4989050" y="1519675"/>
            <a:ext cx="2548999" cy="33952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5" name="Google Shape;595;p8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SPACE-EVENLY</a:t>
            </a:r>
            <a:endParaRPr b="0" i="1" sz="4000" u="none" cap="none" strike="noStrike">
              <a:solidFill>
                <a:srgbClr val="000000"/>
              </a:solidFill>
              <a:latin typeface="Anton"/>
              <a:ea typeface="Anton"/>
              <a:cs typeface="Anton"/>
              <a:sym typeface="Anton"/>
            </a:endParaRPr>
          </a:p>
        </p:txBody>
      </p:sp>
      <p:sp>
        <p:nvSpPr>
          <p:cNvPr id="596" name="Google Shape;596;p83"/>
          <p:cNvSpPr txBox="1"/>
          <p:nvPr/>
        </p:nvSpPr>
        <p:spPr>
          <a:xfrm>
            <a:off x="14118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97" name="Google Shape;597;p83"/>
          <p:cNvPicPr preferRelativeResize="0"/>
          <p:nvPr/>
        </p:nvPicPr>
        <p:blipFill rotWithShape="1">
          <a:blip r:embed="rId4">
            <a:alphaModFix/>
          </a:blip>
          <a:srcRect b="0" l="0" r="0" t="0"/>
          <a:stretch/>
        </p:blipFill>
        <p:spPr>
          <a:xfrm>
            <a:off x="4989050" y="1509113"/>
            <a:ext cx="2533441" cy="33952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3" name="Google Shape;603;p8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a:t>
            </a:r>
            <a:endParaRPr b="0" i="1" sz="4000" u="none" cap="none" strike="noStrike">
              <a:solidFill>
                <a:srgbClr val="000000"/>
              </a:solidFill>
              <a:latin typeface="Anton"/>
              <a:ea typeface="Anton"/>
              <a:cs typeface="Anton"/>
              <a:sym typeface="Anton"/>
            </a:endParaRPr>
          </a:p>
        </p:txBody>
      </p:sp>
      <p:sp>
        <p:nvSpPr>
          <p:cNvPr id="604" name="Google Shape;604;p84"/>
          <p:cNvSpPr txBox="1"/>
          <p:nvPr/>
        </p:nvSpPr>
        <p:spPr>
          <a:xfrm>
            <a:off x="726050" y="1535375"/>
            <a:ext cx="3851400" cy="314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300"/>
              </a:spcBef>
              <a:spcAft>
                <a:spcPts val="0"/>
              </a:spcAft>
              <a:buClr>
                <a:srgbClr val="3DFFBC"/>
              </a:buClr>
              <a:buSzPts val="1800"/>
              <a:buFont typeface="Helvetica Neue Light"/>
              <a:buChar char="●"/>
            </a:pPr>
            <a:r>
              <a:rPr i="0" lang="en-GB" sz="1800" u="none" cap="none" strike="noStrike">
                <a:solidFill>
                  <a:srgbClr val="24292E"/>
                </a:solidFill>
                <a:latin typeface="Helvetica Neue Light"/>
                <a:ea typeface="Helvetica Neue Light"/>
                <a:cs typeface="Helvetica Neue Light"/>
                <a:sym typeface="Helvetica Neue Light"/>
              </a:rPr>
              <a:t>Alinear los elementos verticales de forma horizontal. </a:t>
            </a:r>
            <a:br>
              <a:rPr i="0" lang="en-GB" sz="1800" u="none" cap="none" strike="noStrike">
                <a:solidFill>
                  <a:srgbClr val="24292E"/>
                </a:solidFill>
                <a:latin typeface="Helvetica Neue Light"/>
                <a:ea typeface="Helvetica Neue Light"/>
                <a:cs typeface="Helvetica Neue Light"/>
                <a:sym typeface="Helvetica Neue Light"/>
              </a:rPr>
            </a:br>
            <a:r>
              <a:rPr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column)</a:t>
            </a: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i="0" lang="en-GB" sz="1800" u="none" cap="none" strike="noStrike">
                <a:solidFill>
                  <a:srgbClr val="24292E"/>
                </a:solidFill>
                <a:latin typeface="Helvetica Neue Light"/>
                <a:ea typeface="Helvetica Neue Light"/>
                <a:cs typeface="Helvetica Neue Light"/>
                <a:sym typeface="Helvetica Neue Light"/>
              </a:rPr>
              <a:t>Alinear los elementos horizontales de forma vertical.</a:t>
            </a:r>
            <a:br>
              <a:rPr i="0" lang="en-GB" sz="1800" u="none" cap="none" strike="noStrike">
                <a:solidFill>
                  <a:srgbClr val="24292E"/>
                </a:solidFill>
                <a:latin typeface="Helvetica Neue Light"/>
                <a:ea typeface="Helvetica Neue Light"/>
                <a:cs typeface="Helvetica Neue Light"/>
                <a:sym typeface="Helvetica Neue Light"/>
              </a:rPr>
            </a:br>
            <a:r>
              <a:rPr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row)</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605" name="Google Shape;605;p84"/>
          <p:cNvPicPr preferRelativeResize="0"/>
          <p:nvPr/>
        </p:nvPicPr>
        <p:blipFill rotWithShape="1">
          <a:blip r:embed="rId4">
            <a:alphaModFix/>
          </a:blip>
          <a:srcRect b="0" l="0" r="0" t="0"/>
          <a:stretch/>
        </p:blipFill>
        <p:spPr>
          <a:xfrm>
            <a:off x="4577450" y="3094275"/>
            <a:ext cx="2826766" cy="1892300"/>
          </a:xfrm>
          <a:prstGeom prst="rect">
            <a:avLst/>
          </a:prstGeom>
          <a:noFill/>
          <a:ln>
            <a:noFill/>
          </a:ln>
        </p:spPr>
      </p:pic>
      <p:pic>
        <p:nvPicPr>
          <p:cNvPr id="606" name="Google Shape;606;p84"/>
          <p:cNvPicPr preferRelativeResize="0"/>
          <p:nvPr/>
        </p:nvPicPr>
        <p:blipFill rotWithShape="1">
          <a:blip r:embed="rId5">
            <a:alphaModFix/>
          </a:blip>
          <a:srcRect b="0" l="0" r="0" t="0"/>
          <a:stretch/>
        </p:blipFill>
        <p:spPr>
          <a:xfrm>
            <a:off x="4558258" y="1185025"/>
            <a:ext cx="2885676" cy="1991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2" name="Google Shape;612;p8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STRETCH</a:t>
            </a:r>
            <a:endParaRPr b="0" i="1" sz="4000" u="none" cap="none" strike="noStrike">
              <a:solidFill>
                <a:srgbClr val="000000"/>
              </a:solidFill>
              <a:latin typeface="Anton"/>
              <a:ea typeface="Anton"/>
              <a:cs typeface="Anton"/>
              <a:sym typeface="Anton"/>
            </a:endParaRPr>
          </a:p>
        </p:txBody>
      </p:sp>
      <p:sp>
        <p:nvSpPr>
          <p:cNvPr id="613" name="Google Shape;613;p85"/>
          <p:cNvSpPr txBox="1"/>
          <p:nvPr/>
        </p:nvSpPr>
        <p:spPr>
          <a:xfrm>
            <a:off x="2030000" y="2248300"/>
            <a:ext cx="5290800" cy="1255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800000"/>
                </a:solidFill>
                <a:latin typeface="Consolas"/>
                <a:ea typeface="Consolas"/>
                <a:cs typeface="Consolas"/>
                <a:sym typeface="Consolas"/>
              </a:rPr>
              <a:t>.padre-flex</a:t>
            </a:r>
            <a:r>
              <a:rPr b="0" i="0" lang="en-GB"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display</a:t>
            </a: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flex</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align-items</a:t>
            </a: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stretch</a:t>
            </a: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6FA8DC"/>
              </a:solidFill>
              <a:latin typeface="Consolas"/>
              <a:ea typeface="Consolas"/>
              <a:cs typeface="Consolas"/>
              <a:sym typeface="Consolas"/>
            </a:endParaRPr>
          </a:p>
        </p:txBody>
      </p:sp>
      <p:sp>
        <p:nvSpPr>
          <p:cNvPr id="614" name="Google Shape;614;p85"/>
          <p:cNvSpPr txBox="1"/>
          <p:nvPr/>
        </p:nvSpPr>
        <p:spPr>
          <a:xfrm>
            <a:off x="726050" y="1382975"/>
            <a:ext cx="7495200" cy="961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Tratará </a:t>
            </a:r>
            <a:r>
              <a:rPr i="0" lang="en-GB" sz="1800" u="none" cap="none" strike="noStrike">
                <a:solidFill>
                  <a:srgbClr val="24292E"/>
                </a:solidFill>
                <a:latin typeface="Helvetica Neue Light"/>
                <a:ea typeface="Helvetica Neue Light"/>
                <a:cs typeface="Helvetica Neue Light"/>
                <a:sym typeface="Helvetica Neue Light"/>
              </a:rPr>
              <a:t>de llenar toda la altura (o anchura) del contenedor, siempre y cuando los </a:t>
            </a:r>
            <a:r>
              <a:rPr i="1" lang="en-GB" sz="1800" u="none" cap="none" strike="noStrike">
                <a:solidFill>
                  <a:srgbClr val="24292E"/>
                </a:solidFill>
                <a:latin typeface="Helvetica Neue Light"/>
                <a:ea typeface="Helvetica Neue Light"/>
                <a:cs typeface="Helvetica Neue Light"/>
                <a:sym typeface="Helvetica Neue Light"/>
              </a:rPr>
              <a:t>hijos</a:t>
            </a:r>
            <a:r>
              <a:rPr i="0" lang="en-GB" sz="1800" u="none" cap="none" strike="noStrike">
                <a:solidFill>
                  <a:srgbClr val="24292E"/>
                </a:solidFill>
                <a:latin typeface="Helvetica Neue Light"/>
                <a:ea typeface="Helvetica Neue Light"/>
                <a:cs typeface="Helvetica Neue Light"/>
                <a:sym typeface="Helvetica Neue Light"/>
              </a:rPr>
              <a:t> no tengan propiedades de dimensión definidas.</a:t>
            </a: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615" name="Google Shape;615;p85"/>
          <p:cNvPicPr preferRelativeResize="0"/>
          <p:nvPr/>
        </p:nvPicPr>
        <p:blipFill rotWithShape="1">
          <a:blip r:embed="rId4">
            <a:alphaModFix/>
          </a:blip>
          <a:srcRect b="0" l="0" r="0" t="0"/>
          <a:stretch/>
        </p:blipFill>
        <p:spPr>
          <a:xfrm>
            <a:off x="2030007" y="3575461"/>
            <a:ext cx="5290752" cy="13497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nvSpPr>
        <p:spPr>
          <a:xfrm>
            <a:off x="4835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Display:</a:t>
            </a:r>
            <a:r>
              <a:rPr lang="en-GB" sz="1300">
                <a:solidFill>
                  <a:schemeClr val="dk1"/>
                </a:solidFill>
                <a:latin typeface="Helvetica Neue Light"/>
                <a:ea typeface="Helvetica Neue Light"/>
                <a:cs typeface="Helvetica Neue Light"/>
                <a:sym typeface="Helvetica Neue Light"/>
              </a:rPr>
              <a:t> se encarga de definir cómo se ve un elemento HTML.</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Inline-block:</a:t>
            </a:r>
            <a:r>
              <a:rPr lang="en-GB" sz="1300">
                <a:solidFill>
                  <a:schemeClr val="dk1"/>
                </a:solidFill>
                <a:latin typeface="Helvetica Neue Light"/>
                <a:ea typeface="Helvetica Neue Light"/>
                <a:cs typeface="Helvetica Neue Light"/>
                <a:sym typeface="Helvetica Neue Light"/>
              </a:rPr>
              <a:t> esta propiedad permite tomar lo mejor de ambos grupos. Brinda la posibilidad tener “padding” y “margin” hacia arriba y abajo.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Float:</a:t>
            </a:r>
            <a:r>
              <a:rPr lang="en-GB" sz="1300">
                <a:solidFill>
                  <a:schemeClr val="dk1"/>
                </a:solidFill>
                <a:latin typeface="Helvetica Neue Light"/>
                <a:ea typeface="Helvetica Neue Light"/>
                <a:cs typeface="Helvetica Neue Light"/>
                <a:sym typeface="Helvetica Neue Light"/>
              </a:rPr>
              <a:t> la flotación consiste en mover un elemento hacia la derecha o izquierda de su línea, y todo lo que viene después se acomodará en el “hueco” que queda vacío.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
        <p:nvSpPr>
          <p:cNvPr id="142" name="Google Shape;142;p32"/>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143" name="Google Shape;1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4" name="Google Shape;144;p32"/>
          <p:cNvSpPr txBox="1"/>
          <p:nvPr/>
        </p:nvSpPr>
        <p:spPr>
          <a:xfrm>
            <a:off x="48269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Clear:</a:t>
            </a:r>
            <a:r>
              <a:rPr lang="en-GB" sz="1300">
                <a:solidFill>
                  <a:schemeClr val="dk1"/>
                </a:solidFill>
                <a:latin typeface="Helvetica Neue Light"/>
                <a:ea typeface="Helvetica Neue Light"/>
                <a:cs typeface="Helvetica Neue Light"/>
                <a:sym typeface="Helvetica Neue Light"/>
              </a:rPr>
              <a:t> esta propiedad permite modificar el comportamiento por defecto del posicionamiento flotante, para forzar a un elemento a mostrarse debajo de cualquier caja flotante.</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Position:</a:t>
            </a:r>
            <a:r>
              <a:rPr lang="en-GB" sz="1300">
                <a:solidFill>
                  <a:schemeClr val="dk1"/>
                </a:solidFill>
                <a:latin typeface="Helvetica Neue Light"/>
                <a:ea typeface="Helvetica Neue Light"/>
                <a:cs typeface="Helvetica Neue Light"/>
                <a:sym typeface="Helvetica Neue Light"/>
              </a:rPr>
              <a:t> una propiedad CSS pensada para ubicar un elemento, con una libertad muy flexible.</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Propiedad z-index:</a:t>
            </a:r>
            <a:r>
              <a:rPr lang="en-GB" sz="1300">
                <a:solidFill>
                  <a:schemeClr val="dk1"/>
                </a:solidFill>
                <a:latin typeface="Helvetica Neue Light"/>
                <a:ea typeface="Helvetica Neue Light"/>
                <a:cs typeface="Helvetica Neue Light"/>
                <a:sym typeface="Helvetica Neue Light"/>
              </a:rPr>
              <a:t> entra en juego cuando dos elementos que tienen position se superponen. Acepta como valor un número (sin ninguna unidad, ni px, ni cm, ni nada); a valor más alto, se mostrará por encima de los demás elementos.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1" name="Google Shape;621;p86"/>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FLEX-START</a:t>
            </a:r>
            <a:endParaRPr b="0" i="1" sz="4000" u="none" cap="none" strike="noStrike">
              <a:solidFill>
                <a:srgbClr val="000000"/>
              </a:solidFill>
              <a:latin typeface="Anton"/>
              <a:ea typeface="Anton"/>
              <a:cs typeface="Anton"/>
              <a:sym typeface="Anton"/>
            </a:endParaRPr>
          </a:p>
        </p:txBody>
      </p:sp>
      <p:pic>
        <p:nvPicPr>
          <p:cNvPr id="622" name="Google Shape;622;p86"/>
          <p:cNvPicPr preferRelativeResize="0"/>
          <p:nvPr/>
        </p:nvPicPr>
        <p:blipFill rotWithShape="1">
          <a:blip r:embed="rId4">
            <a:alphaModFix/>
          </a:blip>
          <a:srcRect b="0" l="0" r="0" t="0"/>
          <a:stretch/>
        </p:blipFill>
        <p:spPr>
          <a:xfrm>
            <a:off x="1190525" y="3283850"/>
            <a:ext cx="6225001" cy="1638275"/>
          </a:xfrm>
          <a:prstGeom prst="rect">
            <a:avLst/>
          </a:prstGeom>
          <a:noFill/>
          <a:ln>
            <a:noFill/>
          </a:ln>
        </p:spPr>
      </p:pic>
      <p:sp>
        <p:nvSpPr>
          <p:cNvPr id="623" name="Google Shape;623;p86"/>
          <p:cNvSpPr txBox="1"/>
          <p:nvPr/>
        </p:nvSpPr>
        <p:spPr>
          <a:xfrm>
            <a:off x="1190525" y="1774350"/>
            <a:ext cx="62250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9" name="Google Shape;629;p87"/>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FLEX-END</a:t>
            </a:r>
            <a:endParaRPr b="0" i="1" sz="4000" u="none" cap="none" strike="noStrike">
              <a:solidFill>
                <a:srgbClr val="000000"/>
              </a:solidFill>
              <a:latin typeface="Anton"/>
              <a:ea typeface="Anton"/>
              <a:cs typeface="Anton"/>
              <a:sym typeface="Anton"/>
            </a:endParaRPr>
          </a:p>
        </p:txBody>
      </p:sp>
      <p:pic>
        <p:nvPicPr>
          <p:cNvPr id="630" name="Google Shape;630;p87"/>
          <p:cNvPicPr preferRelativeResize="0"/>
          <p:nvPr/>
        </p:nvPicPr>
        <p:blipFill rotWithShape="1">
          <a:blip r:embed="rId4">
            <a:alphaModFix/>
          </a:blip>
          <a:srcRect b="0" l="0" r="0" t="0"/>
          <a:stretch/>
        </p:blipFill>
        <p:spPr>
          <a:xfrm>
            <a:off x="1571525" y="3144150"/>
            <a:ext cx="5734050" cy="1724025"/>
          </a:xfrm>
          <a:prstGeom prst="rect">
            <a:avLst/>
          </a:prstGeom>
          <a:noFill/>
          <a:ln>
            <a:noFill/>
          </a:ln>
        </p:spPr>
      </p:pic>
      <p:sp>
        <p:nvSpPr>
          <p:cNvPr id="631" name="Google Shape;631;p87"/>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7" name="Google Shape;637;p88"/>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CENTER</a:t>
            </a:r>
            <a:endParaRPr b="0" i="1" sz="4000" u="none" cap="none" strike="noStrike">
              <a:solidFill>
                <a:srgbClr val="000000"/>
              </a:solidFill>
              <a:latin typeface="Anton"/>
              <a:ea typeface="Anton"/>
              <a:cs typeface="Anton"/>
              <a:sym typeface="Anton"/>
            </a:endParaRPr>
          </a:p>
        </p:txBody>
      </p:sp>
      <p:sp>
        <p:nvSpPr>
          <p:cNvPr id="638" name="Google Shape;638;p88"/>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639" name="Google Shape;639;p88"/>
          <p:cNvPicPr preferRelativeResize="0"/>
          <p:nvPr/>
        </p:nvPicPr>
        <p:blipFill rotWithShape="1">
          <a:blip r:embed="rId4">
            <a:alphaModFix/>
          </a:blip>
          <a:srcRect b="0" l="0" r="0" t="0"/>
          <a:stretch/>
        </p:blipFill>
        <p:spPr>
          <a:xfrm>
            <a:off x="1571600" y="3082725"/>
            <a:ext cx="5734050" cy="1724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5" name="Google Shape;645;p89"/>
          <p:cNvSpPr txBox="1"/>
          <p:nvPr/>
        </p:nvSpPr>
        <p:spPr>
          <a:xfrm>
            <a:off x="1005900" y="3304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BASELINE</a:t>
            </a:r>
            <a:endParaRPr b="0" i="1" sz="4000" u="none" cap="none" strike="noStrike">
              <a:solidFill>
                <a:srgbClr val="000000"/>
              </a:solidFill>
              <a:latin typeface="Anton"/>
              <a:ea typeface="Anton"/>
              <a:cs typeface="Anton"/>
              <a:sym typeface="Anton"/>
            </a:endParaRPr>
          </a:p>
        </p:txBody>
      </p:sp>
      <p:sp>
        <p:nvSpPr>
          <p:cNvPr id="646" name="Google Shape;646;p89"/>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baseline</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647" name="Google Shape;647;p89"/>
          <p:cNvPicPr preferRelativeResize="0"/>
          <p:nvPr/>
        </p:nvPicPr>
        <p:blipFill rotWithShape="1">
          <a:blip r:embed="rId4">
            <a:alphaModFix/>
          </a:blip>
          <a:srcRect b="0" l="0" r="0" t="0"/>
          <a:stretch/>
        </p:blipFill>
        <p:spPr>
          <a:xfrm>
            <a:off x="1571600" y="3111175"/>
            <a:ext cx="5734050" cy="1724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3" name="Google Shape;653;p90"/>
          <p:cNvSpPr txBox="1"/>
          <p:nvPr/>
        </p:nvSpPr>
        <p:spPr>
          <a:xfrm>
            <a:off x="1005900" y="3304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 RESUMEN</a:t>
            </a:r>
            <a:endParaRPr b="0" i="1" sz="4000" u="none" cap="none" strike="noStrike">
              <a:solidFill>
                <a:srgbClr val="000000"/>
              </a:solidFill>
              <a:latin typeface="Anton"/>
              <a:ea typeface="Anton"/>
              <a:cs typeface="Anton"/>
              <a:sym typeface="Anton"/>
            </a:endParaRPr>
          </a:p>
        </p:txBody>
      </p:sp>
      <p:pic>
        <p:nvPicPr>
          <p:cNvPr id="654" name="Google Shape;654;p90"/>
          <p:cNvPicPr preferRelativeResize="0"/>
          <p:nvPr/>
        </p:nvPicPr>
        <p:blipFill rotWithShape="1">
          <a:blip r:embed="rId4">
            <a:alphaModFix/>
          </a:blip>
          <a:srcRect b="0" l="0" r="0" t="0"/>
          <a:stretch/>
        </p:blipFill>
        <p:spPr>
          <a:xfrm>
            <a:off x="3211785" y="1401175"/>
            <a:ext cx="2713836" cy="34375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0" name="Google Shape;660;p91"/>
          <p:cNvSpPr txBox="1"/>
          <p:nvPr/>
        </p:nvSpPr>
        <p:spPr>
          <a:xfrm>
            <a:off x="726050" y="1659625"/>
            <a:ext cx="7862700" cy="185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propiedad sólo tiene efecto cuando el contenedor flexible tiene varias líneas de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Si se colocan en una sola línea, esta propiedad no tiene ningún efecto sobre el diseño.</a:t>
            </a:r>
            <a:endParaRPr i="0" sz="1800" u="none" cap="none" strike="noStrike">
              <a:solidFill>
                <a:srgbClr val="24292E"/>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Para poder aplicarlo se necesita tener el atributo </a:t>
            </a:r>
            <a:r>
              <a:rPr i="1" lang="en-GB" sz="1800" u="none" cap="none" strike="noStrike">
                <a:solidFill>
                  <a:srgbClr val="24292E"/>
                </a:solidFill>
                <a:latin typeface="Helvetica Neue Light"/>
                <a:ea typeface="Helvetica Neue Light"/>
                <a:cs typeface="Helvetica Neue Light"/>
                <a:sym typeface="Helvetica Neue Light"/>
              </a:rPr>
              <a:t>flex-wrap,</a:t>
            </a:r>
            <a:r>
              <a:rPr i="0" lang="en-GB" sz="1800" u="none" cap="none" strike="noStrike">
                <a:solidFill>
                  <a:srgbClr val="24292E"/>
                </a:solidFill>
                <a:latin typeface="Helvetica Neue Light"/>
                <a:ea typeface="Helvetica Neue Light"/>
                <a:cs typeface="Helvetica Neue Light"/>
                <a:sym typeface="Helvetica Neue Light"/>
              </a:rPr>
              <a:t> que permita verificar los ejes horizontales.</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661" name="Google Shape;661;p91"/>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a:t>
            </a:r>
            <a:endParaRPr b="0" i="1" sz="4000" u="none" cap="none" strike="noStrike">
              <a:solidFill>
                <a:srgbClr val="000000"/>
              </a:solidFill>
              <a:latin typeface="Anton"/>
              <a:ea typeface="Anton"/>
              <a:cs typeface="Anton"/>
              <a:sym typeface="Anton"/>
            </a:endParaRPr>
          </a:p>
        </p:txBody>
      </p:sp>
      <p:sp>
        <p:nvSpPr>
          <p:cNvPr id="662" name="Google Shape;662;p91"/>
          <p:cNvSpPr txBox="1"/>
          <p:nvPr/>
        </p:nvSpPr>
        <p:spPr>
          <a:xfrm>
            <a:off x="852875" y="3590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align-content</a:t>
            </a:r>
            <a:r>
              <a:rPr b="0" i="0" lang="en-GB" sz="1400" u="none" cap="none" strike="noStrike">
                <a:solidFill>
                  <a:schemeClr val="dk1"/>
                </a:solidFill>
                <a:latin typeface="Consolas"/>
                <a:ea typeface="Consolas"/>
                <a:cs typeface="Consolas"/>
                <a:sym typeface="Consolas"/>
              </a:rPr>
              <a:t>:</a:t>
            </a:r>
            <a:r>
              <a:rPr b="0" i="0" lang="en-GB" sz="1400" u="none" cap="none" strike="noStrike">
                <a:solidFill>
                  <a:srgbClr val="0451A5"/>
                </a:solidFill>
                <a:latin typeface="Consolas"/>
                <a:ea typeface="Consolas"/>
                <a:cs typeface="Consolas"/>
                <a:sym typeface="Consolas"/>
              </a:rPr>
              <a:t>stretch</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predeterminada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8" name="Google Shape;668;p92"/>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STRETCH</a:t>
            </a:r>
            <a:endParaRPr b="0" i="1" sz="4000" u="none" cap="none" strike="noStrike">
              <a:solidFill>
                <a:srgbClr val="000000"/>
              </a:solidFill>
              <a:latin typeface="Anton"/>
              <a:ea typeface="Anton"/>
              <a:cs typeface="Anton"/>
              <a:sym typeface="Anton"/>
            </a:endParaRPr>
          </a:p>
        </p:txBody>
      </p:sp>
      <p:pic>
        <p:nvPicPr>
          <p:cNvPr id="669" name="Google Shape;669;p92"/>
          <p:cNvPicPr preferRelativeResize="0"/>
          <p:nvPr/>
        </p:nvPicPr>
        <p:blipFill rotWithShape="1">
          <a:blip r:embed="rId4">
            <a:alphaModFix/>
          </a:blip>
          <a:srcRect b="0" l="0" r="0" t="0"/>
          <a:stretch/>
        </p:blipFill>
        <p:spPr>
          <a:xfrm>
            <a:off x="1910800" y="1409361"/>
            <a:ext cx="5315806" cy="339538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5" name="Google Shape;675;p93"/>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FLEX-START</a:t>
            </a:r>
            <a:endParaRPr b="0" i="1" sz="4000" u="none" cap="none" strike="noStrike">
              <a:solidFill>
                <a:srgbClr val="000000"/>
              </a:solidFill>
              <a:latin typeface="Anton"/>
              <a:ea typeface="Anton"/>
              <a:cs typeface="Anton"/>
              <a:sym typeface="Anton"/>
            </a:endParaRPr>
          </a:p>
        </p:txBody>
      </p:sp>
      <p:pic>
        <p:nvPicPr>
          <p:cNvPr id="676" name="Google Shape;676;p93"/>
          <p:cNvPicPr preferRelativeResize="0"/>
          <p:nvPr/>
        </p:nvPicPr>
        <p:blipFill rotWithShape="1">
          <a:blip r:embed="rId4">
            <a:alphaModFix/>
          </a:blip>
          <a:srcRect b="0" l="0" r="0" t="0"/>
          <a:stretch/>
        </p:blipFill>
        <p:spPr>
          <a:xfrm>
            <a:off x="1795838" y="1419923"/>
            <a:ext cx="5552332" cy="339538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2" name="Google Shape;682;p94"/>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FLEX-END</a:t>
            </a:r>
            <a:endParaRPr b="0" i="1" sz="4000" u="none" cap="none" strike="noStrike">
              <a:solidFill>
                <a:srgbClr val="000000"/>
              </a:solidFill>
              <a:latin typeface="Anton"/>
              <a:ea typeface="Anton"/>
              <a:cs typeface="Anton"/>
              <a:sym typeface="Anton"/>
            </a:endParaRPr>
          </a:p>
        </p:txBody>
      </p:sp>
      <p:pic>
        <p:nvPicPr>
          <p:cNvPr id="683" name="Google Shape;683;p94"/>
          <p:cNvPicPr preferRelativeResize="0"/>
          <p:nvPr/>
        </p:nvPicPr>
        <p:blipFill rotWithShape="1">
          <a:blip r:embed="rId4">
            <a:alphaModFix/>
          </a:blip>
          <a:srcRect b="0" l="0" r="0" t="0"/>
          <a:stretch/>
        </p:blipFill>
        <p:spPr>
          <a:xfrm>
            <a:off x="1871813" y="1443315"/>
            <a:ext cx="5400374" cy="339538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9" name="Google Shape;689;p95"/>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CENTER</a:t>
            </a:r>
            <a:endParaRPr b="0" i="1" sz="4000" u="none" cap="none" strike="noStrike">
              <a:solidFill>
                <a:srgbClr val="000000"/>
              </a:solidFill>
              <a:latin typeface="Anton"/>
              <a:ea typeface="Anton"/>
              <a:cs typeface="Anton"/>
              <a:sym typeface="Anton"/>
            </a:endParaRPr>
          </a:p>
        </p:txBody>
      </p:sp>
      <p:pic>
        <p:nvPicPr>
          <p:cNvPr id="690" name="Google Shape;690;p95"/>
          <p:cNvPicPr preferRelativeResize="0"/>
          <p:nvPr/>
        </p:nvPicPr>
        <p:blipFill rotWithShape="1">
          <a:blip r:embed="rId4">
            <a:alphaModFix/>
          </a:blip>
          <a:srcRect b="0" l="0" r="0" t="0"/>
          <a:stretch/>
        </p:blipFill>
        <p:spPr>
          <a:xfrm>
            <a:off x="1852825" y="1443315"/>
            <a:ext cx="5527851" cy="33953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8" name="Shape 148"/>
        <p:cNvGrpSpPr/>
        <p:nvPr/>
      </p:nvGrpSpPr>
      <p:grpSpPr>
        <a:xfrm>
          <a:off x="0" y="0"/>
          <a:ext cx="0" cy="0"/>
          <a:chOff x="0" y="0"/>
          <a:chExt cx="0" cy="0"/>
        </a:xfrm>
      </p:grpSpPr>
      <p:sp>
        <p:nvSpPr>
          <p:cNvPr id="149" name="Google Shape;14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50" name="Google Shape;15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6" name="Google Shape;696;p96"/>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SPACE-BETWEEN</a:t>
            </a:r>
            <a:endParaRPr b="0" i="1" sz="4000" u="none" cap="none" strike="noStrike">
              <a:solidFill>
                <a:srgbClr val="000000"/>
              </a:solidFill>
              <a:latin typeface="Anton"/>
              <a:ea typeface="Anton"/>
              <a:cs typeface="Anton"/>
              <a:sym typeface="Anton"/>
            </a:endParaRPr>
          </a:p>
        </p:txBody>
      </p:sp>
      <p:pic>
        <p:nvPicPr>
          <p:cNvPr id="697" name="Google Shape;697;p96"/>
          <p:cNvPicPr preferRelativeResize="0"/>
          <p:nvPr/>
        </p:nvPicPr>
        <p:blipFill rotWithShape="1">
          <a:blip r:embed="rId4">
            <a:alphaModFix/>
          </a:blip>
          <a:srcRect b="0" l="0" r="0" t="0"/>
          <a:stretch/>
        </p:blipFill>
        <p:spPr>
          <a:xfrm>
            <a:off x="1779188" y="1443315"/>
            <a:ext cx="5585619" cy="33953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3" name="Google Shape;703;p97"/>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SPACE-AROUND</a:t>
            </a:r>
            <a:endParaRPr b="0" i="1" sz="4000" u="none" cap="none" strike="noStrike">
              <a:solidFill>
                <a:srgbClr val="000000"/>
              </a:solidFill>
              <a:latin typeface="Anton"/>
              <a:ea typeface="Anton"/>
              <a:cs typeface="Anton"/>
              <a:sym typeface="Anton"/>
            </a:endParaRPr>
          </a:p>
        </p:txBody>
      </p:sp>
      <p:pic>
        <p:nvPicPr>
          <p:cNvPr id="704" name="Google Shape;704;p97"/>
          <p:cNvPicPr preferRelativeResize="0"/>
          <p:nvPr/>
        </p:nvPicPr>
        <p:blipFill rotWithShape="1">
          <a:blip r:embed="rId4">
            <a:alphaModFix/>
          </a:blip>
          <a:srcRect b="0" l="0" r="0" t="0"/>
          <a:stretch/>
        </p:blipFill>
        <p:spPr>
          <a:xfrm>
            <a:off x="1767250" y="1584353"/>
            <a:ext cx="5602912" cy="33953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0" name="Google Shape;710;p98"/>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SPACE-EVENLY</a:t>
            </a:r>
            <a:endParaRPr b="0" i="1" sz="4000" u="none" cap="none" strike="noStrike">
              <a:solidFill>
                <a:srgbClr val="000000"/>
              </a:solidFill>
              <a:latin typeface="Anton"/>
              <a:ea typeface="Anton"/>
              <a:cs typeface="Anton"/>
              <a:sym typeface="Anton"/>
            </a:endParaRPr>
          </a:p>
        </p:txBody>
      </p:sp>
      <p:pic>
        <p:nvPicPr>
          <p:cNvPr id="711" name="Google Shape;711;p98"/>
          <p:cNvPicPr preferRelativeResize="0"/>
          <p:nvPr/>
        </p:nvPicPr>
        <p:blipFill rotWithShape="1">
          <a:blip r:embed="rId4">
            <a:alphaModFix/>
          </a:blip>
          <a:srcRect b="0" l="0" r="0" t="0"/>
          <a:stretch/>
        </p:blipFill>
        <p:spPr>
          <a:xfrm>
            <a:off x="1767250" y="1594915"/>
            <a:ext cx="5602912" cy="339538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7" name="Google Shape;717;p99"/>
          <p:cNvSpPr txBox="1"/>
          <p:nvPr/>
        </p:nvSpPr>
        <p:spPr>
          <a:xfrm>
            <a:off x="1005900" y="711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3000"/>
              <a:buFont typeface="Arial"/>
              <a:buNone/>
            </a:pPr>
            <a:r>
              <a:rPr b="0" i="1" lang="en-GB" sz="3000" u="none" cap="none" strike="noStrike">
                <a:solidFill>
                  <a:schemeClr val="dk1"/>
                </a:solidFill>
                <a:latin typeface="Anton"/>
                <a:ea typeface="Anton"/>
                <a:cs typeface="Anton"/>
                <a:sym typeface="Anton"/>
              </a:rPr>
              <a:t>PROPIEDADES PARA LOS FLEX ITEMS (</a:t>
            </a:r>
            <a:r>
              <a:rPr i="1" lang="en-GB" sz="3000">
                <a:solidFill>
                  <a:schemeClr val="dk1"/>
                </a:solidFill>
                <a:latin typeface="Anton"/>
                <a:ea typeface="Anton"/>
                <a:cs typeface="Anton"/>
                <a:sym typeface="Anton"/>
              </a:rPr>
              <a:t>HIJOS</a:t>
            </a:r>
            <a:r>
              <a:rPr b="0" i="1" lang="en-GB" sz="3000" u="none" cap="none" strike="noStrike">
                <a:solidFill>
                  <a:schemeClr val="dk1"/>
                </a:solidFill>
                <a:latin typeface="Anton"/>
                <a:ea typeface="Anton"/>
                <a:cs typeface="Anton"/>
                <a:sym typeface="Anton"/>
              </a:rPr>
              <a:t>)</a:t>
            </a:r>
            <a:endParaRPr b="0" i="1" sz="3000" u="none" cap="none" strike="noStrike">
              <a:solidFill>
                <a:schemeClr val="dk1"/>
              </a:solidFill>
              <a:latin typeface="Anton"/>
              <a:ea typeface="Anton"/>
              <a:cs typeface="Anton"/>
              <a:sym typeface="Anton"/>
            </a:endParaRPr>
          </a:p>
        </p:txBody>
      </p:sp>
      <p:pic>
        <p:nvPicPr>
          <p:cNvPr id="718" name="Google Shape;718;p99"/>
          <p:cNvPicPr preferRelativeResize="0"/>
          <p:nvPr/>
        </p:nvPicPr>
        <p:blipFill rotWithShape="1">
          <a:blip r:embed="rId4">
            <a:alphaModFix/>
          </a:blip>
          <a:srcRect b="0" l="0" r="0" t="0"/>
          <a:stretch/>
        </p:blipFill>
        <p:spPr>
          <a:xfrm>
            <a:off x="1558075" y="1808690"/>
            <a:ext cx="5734050" cy="2095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4" name="Google Shape;724;p100"/>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chemeClr val="dk1"/>
                </a:solidFill>
                <a:latin typeface="Anton"/>
                <a:ea typeface="Anton"/>
                <a:cs typeface="Anton"/>
                <a:sym typeface="Anton"/>
              </a:rPr>
              <a:t>ORDER</a:t>
            </a:r>
            <a:endParaRPr b="0" i="1" sz="4000" u="none" cap="none" strike="noStrike">
              <a:solidFill>
                <a:schemeClr val="dk1"/>
              </a:solidFill>
              <a:latin typeface="Anton"/>
              <a:ea typeface="Anton"/>
              <a:cs typeface="Anton"/>
              <a:sym typeface="Anton"/>
            </a:endParaRPr>
          </a:p>
        </p:txBody>
      </p:sp>
      <p:sp>
        <p:nvSpPr>
          <p:cNvPr id="725" name="Google Shape;725;p100"/>
          <p:cNvSpPr txBox="1"/>
          <p:nvPr/>
        </p:nvSpPr>
        <p:spPr>
          <a:xfrm>
            <a:off x="1421525" y="2205100"/>
            <a:ext cx="6116400" cy="101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.hijo-flex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order</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726" name="Google Shape;726;p100"/>
          <p:cNvPicPr preferRelativeResize="0"/>
          <p:nvPr/>
        </p:nvPicPr>
        <p:blipFill rotWithShape="1">
          <a:blip r:embed="rId4">
            <a:alphaModFix/>
          </a:blip>
          <a:srcRect b="0" l="0" r="0" t="0"/>
          <a:stretch/>
        </p:blipFill>
        <p:spPr>
          <a:xfrm>
            <a:off x="1421526" y="3335150"/>
            <a:ext cx="6116400" cy="1304517"/>
          </a:xfrm>
          <a:prstGeom prst="rect">
            <a:avLst/>
          </a:prstGeom>
          <a:noFill/>
          <a:ln>
            <a:noFill/>
          </a:ln>
        </p:spPr>
      </p:pic>
      <p:sp>
        <p:nvSpPr>
          <p:cNvPr id="727" name="Google Shape;727;p100"/>
          <p:cNvSpPr txBox="1"/>
          <p:nvPr/>
        </p:nvSpPr>
        <p:spPr>
          <a:xfrm>
            <a:off x="1415675" y="1369700"/>
            <a:ext cx="61164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propiedad permite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modificar el orden de aparición</a:t>
            </a:r>
            <a:r>
              <a:rPr i="0" lang="en-GB" sz="1800" u="none" cap="none" strike="noStrike">
                <a:solidFill>
                  <a:srgbClr val="24292E"/>
                </a:solidFill>
                <a:latin typeface="Helvetica Neue Light"/>
                <a:ea typeface="Helvetica Neue Light"/>
                <a:cs typeface="Helvetica Neue Light"/>
                <a:sym typeface="Helvetica Neue Light"/>
              </a:rPr>
              <a:t> de un elemento. Recibe como valor numeros enteros.</a:t>
            </a:r>
            <a:endParaRPr i="0" sz="18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31" name="Shape 731"/>
        <p:cNvGrpSpPr/>
        <p:nvPr/>
      </p:nvGrpSpPr>
      <p:grpSpPr>
        <a:xfrm>
          <a:off x="0" y="0"/>
          <a:ext cx="0" cy="0"/>
          <a:chOff x="0" y="0"/>
          <a:chExt cx="0" cy="0"/>
        </a:xfrm>
      </p:grpSpPr>
      <p:pic>
        <p:nvPicPr>
          <p:cNvPr id="732" name="Google Shape;73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10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34" name="Google Shape;734;p10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735" name="Google Shape;735;p10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1" name="Google Shape;741;p102"/>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b="0" i="1" sz="4000" u="none" cap="none" strike="noStrike">
              <a:solidFill>
                <a:schemeClr val="dk1"/>
              </a:solidFill>
              <a:latin typeface="Anton"/>
              <a:ea typeface="Anton"/>
              <a:cs typeface="Anton"/>
              <a:sym typeface="Anton"/>
            </a:endParaRPr>
          </a:p>
        </p:txBody>
      </p:sp>
      <p:sp>
        <p:nvSpPr>
          <p:cNvPr id="742" name="Google Shape;742;p102"/>
          <p:cNvSpPr txBox="1"/>
          <p:nvPr/>
        </p:nvSpPr>
        <p:spPr>
          <a:xfrm>
            <a:off x="844925" y="2231450"/>
            <a:ext cx="3886800" cy="13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chemeClr val="dk1"/>
                </a:solidFill>
                <a:latin typeface="Helvetica Neue Light"/>
                <a:ea typeface="Helvetica Neue Light"/>
                <a:cs typeface="Helvetica Neue Light"/>
                <a:sym typeface="Helvetica Neue Light"/>
              </a:rPr>
              <a:t>Con lo aprendido en esta clase, podríamos hacer un</a:t>
            </a:r>
            <a:r>
              <a:rPr lang="en-GB" sz="2000">
                <a:solidFill>
                  <a:schemeClr val="dk1"/>
                </a:solidFill>
                <a:latin typeface="Helvetica Neue Light"/>
                <a:ea typeface="Helvetica Neue Light"/>
                <a:cs typeface="Helvetica Neue Light"/>
                <a:sym typeface="Helvetica Neue Light"/>
              </a:rPr>
              <a:t> diseño </a:t>
            </a:r>
            <a:r>
              <a:rPr i="0" lang="en-GB" sz="2000" u="none" cap="none" strike="noStrike">
                <a:solidFill>
                  <a:schemeClr val="dk1"/>
                </a:solidFill>
                <a:latin typeface="Helvetica Neue Light"/>
                <a:ea typeface="Helvetica Neue Light"/>
                <a:cs typeface="Helvetica Neue Light"/>
                <a:sym typeface="Helvetica Neue Light"/>
              </a:rPr>
              <a:t>de página con la siguiente estructura, mediante flexbox</a:t>
            </a:r>
            <a:r>
              <a:rPr lang="en-GB" sz="2000">
                <a:solidFill>
                  <a:schemeClr val="dk1"/>
                </a:solidFill>
                <a:latin typeface="Helvetica Neue Light"/>
                <a:ea typeface="Helvetica Neue Light"/>
                <a:cs typeface="Helvetica Neue Light"/>
                <a:sym typeface="Helvetica Neue Light"/>
              </a:rPr>
              <a:t>:</a:t>
            </a:r>
            <a:endParaRPr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br>
              <a:rPr i="0" lang="en-GB" sz="2000" u="none" cap="none" strike="noStrike">
                <a:solidFill>
                  <a:schemeClr val="dk1"/>
                </a:solidFill>
                <a:latin typeface="Helvetica Neue Light"/>
                <a:ea typeface="Helvetica Neue Light"/>
                <a:cs typeface="Helvetica Neue Light"/>
                <a:sym typeface="Helvetica Neue Light"/>
              </a:rPr>
            </a:br>
            <a:br>
              <a:rPr i="0" lang="en-GB" sz="2000" u="none" cap="none" strike="noStrike">
                <a:solidFill>
                  <a:schemeClr val="dk1"/>
                </a:solidFill>
                <a:latin typeface="Helvetica Neue Light"/>
                <a:ea typeface="Helvetica Neue Light"/>
                <a:cs typeface="Helvetica Neue Light"/>
                <a:sym typeface="Helvetica Neue Light"/>
              </a:rPr>
            </a:br>
            <a:endParaRPr i="0" sz="2000" u="none" cap="none" strike="noStrike">
              <a:solidFill>
                <a:srgbClr val="000000"/>
              </a:solidFill>
              <a:latin typeface="Helvetica Neue Light"/>
              <a:ea typeface="Helvetica Neue Light"/>
              <a:cs typeface="Helvetica Neue Light"/>
              <a:sym typeface="Helvetica Neue Light"/>
            </a:endParaRPr>
          </a:p>
        </p:txBody>
      </p:sp>
      <p:sp>
        <p:nvSpPr>
          <p:cNvPr id="743" name="Google Shape;743;p102"/>
          <p:cNvSpPr/>
          <p:nvPr/>
        </p:nvSpPr>
        <p:spPr>
          <a:xfrm>
            <a:off x="4761175" y="1745325"/>
            <a:ext cx="3729300" cy="5676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Header</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744" name="Google Shape;744;p102"/>
          <p:cNvSpPr/>
          <p:nvPr/>
        </p:nvSpPr>
        <p:spPr>
          <a:xfrm>
            <a:off x="4761175" y="2366875"/>
            <a:ext cx="846900" cy="1666500"/>
          </a:xfrm>
          <a:prstGeom prst="rect">
            <a:avLst/>
          </a:prstGeom>
          <a:solidFill>
            <a:srgbClr val="FF00FF">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Nav</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745" name="Google Shape;745;p102"/>
          <p:cNvSpPr/>
          <p:nvPr/>
        </p:nvSpPr>
        <p:spPr>
          <a:xfrm>
            <a:off x="5637525" y="2366875"/>
            <a:ext cx="846900" cy="16665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Aside</a:t>
            </a:r>
            <a:endParaRPr b="0" i="0" sz="1400" u="none" cap="none" strike="noStrike">
              <a:solidFill>
                <a:srgbClr val="000000"/>
              </a:solidFill>
              <a:latin typeface="Didact Gothic"/>
              <a:ea typeface="Didact Gothic"/>
              <a:cs typeface="Didact Gothic"/>
              <a:sym typeface="Didact Gothic"/>
            </a:endParaRPr>
          </a:p>
        </p:txBody>
      </p:sp>
      <p:sp>
        <p:nvSpPr>
          <p:cNvPr id="746" name="Google Shape;746;p102"/>
          <p:cNvSpPr/>
          <p:nvPr/>
        </p:nvSpPr>
        <p:spPr>
          <a:xfrm>
            <a:off x="6513875" y="2366875"/>
            <a:ext cx="1976700" cy="1666500"/>
          </a:xfrm>
          <a:prstGeom prst="rect">
            <a:avLst/>
          </a:prstGeom>
          <a:solidFill>
            <a:srgbClr val="9CDC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Article</a:t>
            </a:r>
            <a:endParaRPr b="0" i="0" sz="1400" u="none" cap="none" strike="noStrike">
              <a:solidFill>
                <a:srgbClr val="000000"/>
              </a:solidFill>
              <a:latin typeface="Didact Gothic"/>
              <a:ea typeface="Didact Gothic"/>
              <a:cs typeface="Didact Gothic"/>
              <a:sym typeface="Didact Gothic"/>
            </a:endParaRPr>
          </a:p>
        </p:txBody>
      </p:sp>
      <p:sp>
        <p:nvSpPr>
          <p:cNvPr id="747" name="Google Shape;747;p102"/>
          <p:cNvSpPr/>
          <p:nvPr/>
        </p:nvSpPr>
        <p:spPr>
          <a:xfrm>
            <a:off x="4761175" y="4087325"/>
            <a:ext cx="3729300" cy="2703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Footer</a:t>
            </a:r>
            <a:endParaRPr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3" name="Google Shape;753;p103"/>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b="0" i="1" sz="4000" u="none" cap="none" strike="noStrike">
              <a:solidFill>
                <a:schemeClr val="dk1"/>
              </a:solidFill>
              <a:latin typeface="Anton"/>
              <a:ea typeface="Anton"/>
              <a:cs typeface="Anton"/>
              <a:sym typeface="Anton"/>
            </a:endParaRPr>
          </a:p>
        </p:txBody>
      </p:sp>
      <p:graphicFrame>
        <p:nvGraphicFramePr>
          <p:cNvPr id="754" name="Google Shape;754;p103"/>
          <p:cNvGraphicFramePr/>
          <p:nvPr/>
        </p:nvGraphicFramePr>
        <p:xfrm>
          <a:off x="1799213" y="1483025"/>
          <a:ext cx="3000000" cy="3000000"/>
        </p:xfrm>
        <a:graphic>
          <a:graphicData uri="http://schemas.openxmlformats.org/drawingml/2006/table">
            <a:tbl>
              <a:tblPr>
                <a:noFill/>
                <a:tableStyleId>{4A3CB58F-73EC-4DE1-B447-62F88239D332}</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&gt;Header&lt;/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 </a:t>
                      </a:r>
                      <a:r>
                        <a:rPr lang="en-GB" sz="1300" u="none" cap="none" strike="noStrike">
                          <a:solidFill>
                            <a:srgbClr val="FF9900"/>
                          </a:solidFill>
                          <a:latin typeface="Consolas"/>
                          <a:ea typeface="Consolas"/>
                          <a:cs typeface="Consolas"/>
                          <a:sym typeface="Consolas"/>
                        </a:rPr>
                        <a:t>id</a:t>
                      </a:r>
                      <a:r>
                        <a:rPr lang="en-GB" sz="1300" u="none" cap="none" strike="noStrike">
                          <a:solidFill>
                            <a:srgbClr val="D9D9D9"/>
                          </a:solidFill>
                          <a:latin typeface="Consolas"/>
                          <a:ea typeface="Consolas"/>
                          <a:cs typeface="Consolas"/>
                          <a:sym typeface="Consolas"/>
                        </a:rPr>
                        <a:t>=</a:t>
                      </a:r>
                      <a:r>
                        <a:rPr lang="en-GB" sz="1300" u="none" cap="none" strike="noStrike">
                          <a:solidFill>
                            <a:srgbClr val="93C47D"/>
                          </a:solidFill>
                          <a:latin typeface="Consolas"/>
                          <a:ea typeface="Consolas"/>
                          <a:cs typeface="Consolas"/>
                          <a:sym typeface="Consolas"/>
                        </a:rPr>
                        <a:t>"main"</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a:solidFill>
                            <a:srgbClr val="D9D9D9"/>
                          </a:solidFill>
                          <a:latin typeface="Consolas"/>
                          <a:ea typeface="Consolas"/>
                          <a:cs typeface="Consolas"/>
                          <a:sym typeface="Consolas"/>
                        </a:rPr>
                        <a:t>   </a:t>
                      </a: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&gt;Nav&lt;/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&gt;Aside&lt;/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&gt;Article&lt;/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&gt;Footer&lt;/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a:t>
                      </a:r>
                      <a:endParaRPr sz="13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755" name="Google Shape;755;p103"/>
          <p:cNvSpPr txBox="1"/>
          <p:nvPr/>
        </p:nvSpPr>
        <p:spPr>
          <a:xfrm>
            <a:off x="1005900" y="1483025"/>
            <a:ext cx="717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HTML</a:t>
            </a:r>
            <a:endParaRPr i="0" sz="1400" u="none" cap="none" strike="noStrike">
              <a:solidFill>
                <a:srgbClr val="000000"/>
              </a:solidFill>
              <a:latin typeface="Helvetica Neue"/>
              <a:ea typeface="Helvetica Neue"/>
              <a:cs typeface="Helvetica Neue"/>
              <a:sym typeface="Helvetica Neue"/>
            </a:endParaRPr>
          </a:p>
        </p:txBody>
      </p:sp>
      <p:sp>
        <p:nvSpPr>
          <p:cNvPr id="756" name="Google Shape;756;p103"/>
          <p:cNvSpPr txBox="1"/>
          <p:nvPr/>
        </p:nvSpPr>
        <p:spPr>
          <a:xfrm>
            <a:off x="4790000" y="1483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CSS</a:t>
            </a:r>
            <a:endParaRPr i="0" sz="1400" u="none" cap="none" strike="noStrike">
              <a:solidFill>
                <a:srgbClr val="000000"/>
              </a:solidFill>
              <a:latin typeface="Helvetica Neue"/>
              <a:ea typeface="Helvetica Neue"/>
              <a:cs typeface="Helvetica Neue"/>
              <a:sym typeface="Helvetica Neue"/>
            </a:endParaRPr>
          </a:p>
        </p:txBody>
      </p:sp>
      <p:graphicFrame>
        <p:nvGraphicFramePr>
          <p:cNvPr id="757" name="Google Shape;757;p103"/>
          <p:cNvGraphicFramePr/>
          <p:nvPr/>
        </p:nvGraphicFramePr>
        <p:xfrm>
          <a:off x="5382200" y="253713"/>
          <a:ext cx="3000000" cy="3000000"/>
        </p:xfrm>
        <a:graphic>
          <a:graphicData uri="http://schemas.openxmlformats.org/drawingml/2006/table">
            <a:tbl>
              <a:tblPr>
                <a:noFill/>
                <a:tableStyleId>{4A3CB58F-73EC-4DE1-B447-62F88239D332}</a:tableStyleId>
              </a:tblPr>
              <a:tblGrid>
                <a:gridCol w="3670900"/>
              </a:tblGrid>
              <a:tr h="440590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body</a:t>
                      </a:r>
                      <a:r>
                        <a:rPr lang="en-GB" sz="1300" u="none" cap="none" strike="noStrike">
                          <a:solidFill>
                            <a:srgbClr val="D9D9D9"/>
                          </a:solidFill>
                          <a:latin typeface="Consolas"/>
                          <a:ea typeface="Consolas"/>
                          <a:cs typeface="Consolas"/>
                          <a:sym typeface="Consolas"/>
                        </a:rPr>
                        <a:t> {</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flex-direction: </a:t>
                      </a:r>
                      <a:r>
                        <a:rPr lang="en-GB" sz="1300" u="none" cap="none" strike="noStrike">
                          <a:solidFill>
                            <a:srgbClr val="FF9900"/>
                          </a:solidFill>
                          <a:latin typeface="Consolas"/>
                          <a:ea typeface="Consolas"/>
                          <a:cs typeface="Consolas"/>
                          <a:sym typeface="Consolas"/>
                        </a:rPr>
                        <a:t>column</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93C47D"/>
                          </a:solidFill>
                          <a:latin typeface="Consolas"/>
                          <a:ea typeface="Consolas"/>
                          <a:cs typeface="Consolas"/>
                          <a:sym typeface="Consolas"/>
                        </a:rPr>
                        <a:t>#main </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a:t>
                      </a:r>
                      <a:r>
                        <a:rPr lang="en-GB" sz="1300">
                          <a:solidFill>
                            <a:srgbClr val="D9D9D9"/>
                          </a:solidFill>
                          <a:latin typeface="Consolas"/>
                          <a:ea typeface="Consolas"/>
                          <a:cs typeface="Consolas"/>
                          <a:sym typeface="Consolas"/>
                        </a:rPr>
                        <a:t>height</a:t>
                      </a:r>
                      <a:r>
                        <a:rPr lang="en-GB" sz="1300" u="none" cap="none" strike="noStrike">
                          <a:solidFill>
                            <a:srgbClr val="D9D9D9"/>
                          </a:solidFill>
                          <a:latin typeface="Consolas"/>
                          <a:ea typeface="Consolas"/>
                          <a:cs typeface="Consolas"/>
                          <a:sym typeface="Consolas"/>
                        </a:rPr>
                        <a:t>: </a:t>
                      </a:r>
                      <a:r>
                        <a:rPr lang="en-GB" sz="1300">
                          <a:solidFill>
                            <a:srgbClr val="FF9900"/>
                          </a:solidFill>
                          <a:latin typeface="Consolas"/>
                          <a:ea typeface="Consolas"/>
                          <a:cs typeface="Consolas"/>
                          <a:sym typeface="Consolas"/>
                        </a:rPr>
                        <a:t>400px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a:solidFill>
                            <a:srgbClr val="E06666"/>
                          </a:solidFill>
                          <a:latin typeface="Consolas"/>
                          <a:ea typeface="Consolas"/>
                          <a:cs typeface="Consolas"/>
                          <a:sym typeface="Consolas"/>
                        </a:rPr>
                        <a:t>n</a:t>
                      </a:r>
                      <a:r>
                        <a:rPr lang="en-GB" sz="1300" u="none" cap="none" strike="noStrike">
                          <a:solidFill>
                            <a:srgbClr val="E06666"/>
                          </a:solidFill>
                          <a:latin typeface="Consolas"/>
                          <a:ea typeface="Consolas"/>
                          <a:cs typeface="Consolas"/>
                          <a:sym typeface="Consolas"/>
                        </a:rPr>
                        <a:t>av</a:t>
                      </a:r>
                      <a:r>
                        <a:rPr lang="en-GB" sz="1300">
                          <a:solidFill>
                            <a:srgbClr val="D9D9D9"/>
                          </a:solidFill>
                          <a:latin typeface="Consolas"/>
                          <a:ea typeface="Consolas"/>
                          <a:cs typeface="Consolas"/>
                          <a:sym typeface="Consolas"/>
                        </a:rPr>
                        <a:t> </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 </a:t>
                      </a:r>
                      <a:r>
                        <a:rPr lang="en-GB" sz="1300" u="none" cap="none" strike="noStrike">
                          <a:solidFill>
                            <a:srgbClr val="FF9900"/>
                          </a:solidFill>
                          <a:latin typeface="Consolas"/>
                          <a:ea typeface="Consolas"/>
                          <a:cs typeface="Consolas"/>
                          <a:sym typeface="Consolas"/>
                        </a:rPr>
                        <a:t>pink</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a:solidFill>
                            <a:srgbClr val="D9D9D9"/>
                          </a:solidFill>
                          <a:latin typeface="Consolas"/>
                          <a:ea typeface="Consolas"/>
                          <a:cs typeface="Consolas"/>
                          <a:sym typeface="Consolas"/>
                        </a:rPr>
                        <a:t>   flex-grow: 1;</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E06666"/>
                          </a:solidFill>
                          <a:latin typeface="Consolas"/>
                          <a:ea typeface="Consolas"/>
                          <a:cs typeface="Consolas"/>
                          <a:sym typeface="Consolas"/>
                        </a:rPr>
                        <a:t>aside</a:t>
                      </a:r>
                      <a:r>
                        <a:rPr lang="en-GB" sz="1300">
                          <a:solidFill>
                            <a:srgbClr val="D9D9D9"/>
                          </a:solidFill>
                          <a:latin typeface="Consolas"/>
                          <a:ea typeface="Consolas"/>
                          <a:cs typeface="Consolas"/>
                          <a:sym typeface="Consolas"/>
                        </a:rPr>
                        <a:t>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D9D9D9"/>
                          </a:solidFill>
                          <a:latin typeface="Consolas"/>
                          <a:ea typeface="Consolas"/>
                          <a:cs typeface="Consolas"/>
                          <a:sym typeface="Consolas"/>
                        </a:rPr>
                        <a:t>   background: </a:t>
                      </a:r>
                      <a:r>
                        <a:rPr lang="en-GB" sz="1300">
                          <a:solidFill>
                            <a:srgbClr val="FF9900"/>
                          </a:solidFill>
                          <a:latin typeface="Consolas"/>
                          <a:ea typeface="Consolas"/>
                          <a:cs typeface="Consolas"/>
                          <a:sym typeface="Consolas"/>
                        </a:rPr>
                        <a:t>yellow</a:t>
                      </a:r>
                      <a:r>
                        <a:rPr lang="en-GB"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D9D9D9"/>
                          </a:solidFill>
                          <a:latin typeface="Consolas"/>
                          <a:ea typeface="Consolas"/>
                          <a:cs typeface="Consolas"/>
                          <a:sym typeface="Consolas"/>
                        </a:rPr>
                        <a:t>   flex-grow: 1;}</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E06666"/>
                          </a:solidFill>
                          <a:latin typeface="Consolas"/>
                          <a:ea typeface="Consolas"/>
                          <a:cs typeface="Consolas"/>
                          <a:sym typeface="Consolas"/>
                        </a:rPr>
                        <a:t>article</a:t>
                      </a:r>
                      <a:r>
                        <a:rPr lang="en-GB" sz="1300">
                          <a:solidFill>
                            <a:srgbClr val="D9D9D9"/>
                          </a:solidFill>
                          <a:latin typeface="Consolas"/>
                          <a:ea typeface="Consolas"/>
                          <a:cs typeface="Consolas"/>
                          <a:sym typeface="Consolas"/>
                        </a:rPr>
                        <a:t>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D9D9D9"/>
                          </a:solidFill>
                          <a:latin typeface="Consolas"/>
                          <a:ea typeface="Consolas"/>
                          <a:cs typeface="Consolas"/>
                          <a:sym typeface="Consolas"/>
                        </a:rPr>
                        <a:t>   background: </a:t>
                      </a:r>
                      <a:r>
                        <a:rPr lang="en-GB" sz="1300">
                          <a:solidFill>
                            <a:srgbClr val="FF9900"/>
                          </a:solidFill>
                          <a:latin typeface="Consolas"/>
                          <a:ea typeface="Consolas"/>
                          <a:cs typeface="Consolas"/>
                          <a:sym typeface="Consolas"/>
                        </a:rPr>
                        <a:t>lightskyblue</a:t>
                      </a:r>
                      <a:r>
                        <a:rPr lang="en-GB"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300"/>
                        <a:buFont typeface="Arial"/>
                        <a:buNone/>
                      </a:pPr>
                      <a:r>
                        <a:rPr lang="en-GB" sz="1300">
                          <a:solidFill>
                            <a:srgbClr val="D9D9D9"/>
                          </a:solidFill>
                          <a:latin typeface="Consolas"/>
                          <a:ea typeface="Consolas"/>
                          <a:cs typeface="Consolas"/>
                          <a:sym typeface="Consolas"/>
                        </a:rPr>
                        <a:t>   flex-grow: 2;}</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 </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 </a:t>
                      </a:r>
                      <a:r>
                        <a:rPr lang="en-GB" sz="1300">
                          <a:solidFill>
                            <a:srgbClr val="FF9900"/>
                          </a:solidFill>
                          <a:latin typeface="Consolas"/>
                          <a:ea typeface="Consolas"/>
                          <a:cs typeface="Consolas"/>
                          <a:sym typeface="Consolas"/>
                        </a:rPr>
                        <a:t>aquamarine</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a:t>
                      </a:r>
                      <a:r>
                        <a:rPr lang="en-GB" sz="1300">
                          <a:solidFill>
                            <a:srgbClr val="D9D9D9"/>
                          </a:solidFill>
                          <a:latin typeface="Consolas"/>
                          <a:ea typeface="Consolas"/>
                          <a:cs typeface="Consolas"/>
                          <a:sym typeface="Consolas"/>
                        </a:rPr>
                        <a:t>m</a:t>
                      </a:r>
                      <a:r>
                        <a:rPr lang="en-GB" sz="1300" u="none" cap="none" strike="noStrike">
                          <a:solidFill>
                            <a:srgbClr val="D9D9D9"/>
                          </a:solidFill>
                          <a:latin typeface="Consolas"/>
                          <a:ea typeface="Consolas"/>
                          <a:cs typeface="Consolas"/>
                          <a:sym typeface="Consolas"/>
                        </a:rPr>
                        <a:t>argin: </a:t>
                      </a:r>
                      <a:r>
                        <a:rPr lang="en-GB" sz="1300" u="none" cap="none" strike="noStrike">
                          <a:solidFill>
                            <a:srgbClr val="FF9900"/>
                          </a:solidFill>
                          <a:latin typeface="Consolas"/>
                          <a:ea typeface="Consolas"/>
                          <a:cs typeface="Consolas"/>
                          <a:sym typeface="Consolas"/>
                        </a:rPr>
                        <a:t>1px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 </a:t>
                      </a:r>
                      <a:r>
                        <a:rPr lang="en-GB" sz="1300" u="none" cap="none" strike="noStrike">
                          <a:solidFill>
                            <a:srgbClr val="D9D9D9"/>
                          </a:solidFill>
                          <a:latin typeface="Consolas"/>
                          <a:ea typeface="Consolas"/>
                          <a:cs typeface="Consolas"/>
                          <a:sym typeface="Consolas"/>
                        </a:rPr>
                        <a:t>{</a:t>
                      </a:r>
                      <a:br>
                        <a:rPr lang="en-GB" sz="1300" u="none" cap="none" strike="noStrike">
                          <a:solidFill>
                            <a:srgbClr val="D9D9D9"/>
                          </a:solidFill>
                          <a:latin typeface="Consolas"/>
                          <a:ea typeface="Consolas"/>
                          <a:cs typeface="Consolas"/>
                          <a:sym typeface="Consolas"/>
                        </a:rPr>
                      </a:br>
                      <a:r>
                        <a:rPr lang="en-GB" sz="1300" u="none" cap="none" strike="noStrike">
                          <a:solidFill>
                            <a:srgbClr val="D9D9D9"/>
                          </a:solidFill>
                          <a:latin typeface="Consolas"/>
                          <a:ea typeface="Consolas"/>
                          <a:cs typeface="Consolas"/>
                          <a:sym typeface="Consolas"/>
                        </a:rPr>
                        <a:t>   </a:t>
                      </a:r>
                      <a:r>
                        <a:rPr lang="en-GB" sz="1300">
                          <a:solidFill>
                            <a:srgbClr val="D9D9D9"/>
                          </a:solidFill>
                          <a:latin typeface="Consolas"/>
                          <a:ea typeface="Consolas"/>
                          <a:cs typeface="Consolas"/>
                          <a:sym typeface="Consolas"/>
                        </a:rPr>
                        <a:t>p</a:t>
                      </a:r>
                      <a:r>
                        <a:rPr lang="en-GB" sz="1300" u="none" cap="none" strike="noStrike">
                          <a:solidFill>
                            <a:srgbClr val="D9D9D9"/>
                          </a:solidFill>
                          <a:latin typeface="Consolas"/>
                          <a:ea typeface="Consolas"/>
                          <a:cs typeface="Consolas"/>
                          <a:sym typeface="Consolas"/>
                        </a:rPr>
                        <a:t>adding</a:t>
                      </a:r>
                      <a:r>
                        <a:rPr lang="en-GB" sz="1300" u="none" cap="none" strike="noStrike">
                          <a:solidFill>
                            <a:srgbClr val="D9D9D9"/>
                          </a:solidFill>
                          <a:latin typeface="Consolas"/>
                          <a:ea typeface="Consolas"/>
                          <a:cs typeface="Consolas"/>
                          <a:sym typeface="Consolas"/>
                        </a:rPr>
                        <a:t>:</a:t>
                      </a:r>
                      <a:r>
                        <a:rPr lang="en-GB" sz="1300">
                          <a:solidFill>
                            <a:srgbClr val="D9D9D9"/>
                          </a:solidFill>
                          <a:latin typeface="Consolas"/>
                          <a:ea typeface="Consolas"/>
                          <a:cs typeface="Consolas"/>
                          <a:sym typeface="Consolas"/>
                        </a:rPr>
                        <a:t> </a:t>
                      </a:r>
                      <a:r>
                        <a:rPr lang="en-GB" sz="1300" u="none" cap="none" strike="noStrike">
                          <a:solidFill>
                            <a:srgbClr val="FF9900"/>
                          </a:solidFill>
                          <a:latin typeface="Consolas"/>
                          <a:ea typeface="Consolas"/>
                          <a:cs typeface="Consolas"/>
                          <a:sym typeface="Consolas"/>
                        </a:rPr>
                        <a:t>25px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a:t>
                      </a:r>
                      <a:r>
                        <a:rPr lang="en-GB" sz="1300">
                          <a:solidFill>
                            <a:srgbClr val="D9D9D9"/>
                          </a:solidFill>
                          <a:latin typeface="Consolas"/>
                          <a:ea typeface="Consolas"/>
                          <a:cs typeface="Consolas"/>
                          <a:sym typeface="Consolas"/>
                        </a:rPr>
                        <a:t>m</a:t>
                      </a:r>
                      <a:r>
                        <a:rPr lang="en-GB" sz="1300" u="none" cap="none" strike="noStrike">
                          <a:solidFill>
                            <a:srgbClr val="D9D9D9"/>
                          </a:solidFill>
                          <a:latin typeface="Consolas"/>
                          <a:ea typeface="Consolas"/>
                          <a:cs typeface="Consolas"/>
                          <a:sym typeface="Consolas"/>
                        </a:rPr>
                        <a:t>argin: </a:t>
                      </a:r>
                      <a:r>
                        <a:rPr lang="en-GB" sz="1300">
                          <a:solidFill>
                            <a:srgbClr val="FF9900"/>
                          </a:solidFill>
                          <a:latin typeface="Consolas"/>
                          <a:ea typeface="Consolas"/>
                          <a:cs typeface="Consolas"/>
                          <a:sym typeface="Consolas"/>
                        </a:rPr>
                        <a:t>2</a:t>
                      </a:r>
                      <a:r>
                        <a:rPr lang="en-GB" sz="1300" u="none" cap="none" strike="noStrike">
                          <a:solidFill>
                            <a:srgbClr val="FF9900"/>
                          </a:solidFill>
                          <a:latin typeface="Consolas"/>
                          <a:ea typeface="Consolas"/>
                          <a:cs typeface="Consolas"/>
                          <a:sym typeface="Consolas"/>
                        </a:rPr>
                        <a:t>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10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3" name="Google Shape;763;p10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7" name="Shape 767"/>
        <p:cNvGrpSpPr/>
        <p:nvPr/>
      </p:nvGrpSpPr>
      <p:grpSpPr>
        <a:xfrm>
          <a:off x="0" y="0"/>
          <a:ext cx="0" cy="0"/>
          <a:chOff x="0" y="0"/>
          <a:chExt cx="0" cy="0"/>
        </a:xfrm>
      </p:grpSpPr>
      <p:sp>
        <p:nvSpPr>
          <p:cNvPr id="768" name="Google Shape;768;p10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69" name="Google Shape;769;p10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70" name="Google Shape;770;p10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6</a:t>
            </a:r>
            <a:endParaRPr i="1" sz="2000">
              <a:latin typeface="Anton"/>
              <a:ea typeface="Anton"/>
              <a:cs typeface="Anton"/>
              <a:sym typeface="Anton"/>
            </a:endParaRPr>
          </a:p>
        </p:txBody>
      </p:sp>
      <p:pic>
        <p:nvPicPr>
          <p:cNvPr id="156" name="Google Shape;15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7" name="Google Shape;157;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8" name="Google Shape;158;p34"/>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Flexbox</a:t>
            </a:r>
            <a:endParaRPr b="0" i="0" sz="1100" u="none" cap="none" strike="noStrike">
              <a:solidFill>
                <a:srgbClr val="FFFFFF"/>
              </a:solidFill>
              <a:latin typeface="Helvetica Neue"/>
              <a:ea typeface="Helvetica Neue"/>
              <a:cs typeface="Helvetica Neue"/>
              <a:sym typeface="Helvetica Neue"/>
            </a:endParaRPr>
          </a:p>
        </p:txBody>
      </p:sp>
      <p:cxnSp>
        <p:nvCxnSpPr>
          <p:cNvPr id="159" name="Google Shape;159;p34"/>
          <p:cNvCxnSpPr/>
          <p:nvPr/>
        </p:nvCxnSpPr>
        <p:spPr>
          <a:xfrm>
            <a:off x="2071400" y="1432338"/>
            <a:ext cx="958200" cy="0"/>
          </a:xfrm>
          <a:prstGeom prst="straightConnector1">
            <a:avLst/>
          </a:prstGeom>
          <a:noFill/>
          <a:ln cap="flat" cmpd="sng" w="9525">
            <a:solidFill>
              <a:srgbClr val="CCCCCC"/>
            </a:solidFill>
            <a:prstDash val="solid"/>
            <a:round/>
            <a:headEnd len="med" w="med" type="oval"/>
            <a:tailEnd len="med" w="med" type="oval"/>
          </a:ln>
        </p:spPr>
      </p:cxnSp>
      <p:sp>
        <p:nvSpPr>
          <p:cNvPr id="160" name="Google Shape;160;p34"/>
          <p:cNvSpPr/>
          <p:nvPr/>
        </p:nvSpPr>
        <p:spPr>
          <a:xfrm>
            <a:off x="3029608" y="12754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61" name="Google Shape;161;p34"/>
          <p:cNvCxnSpPr/>
          <p:nvPr/>
        </p:nvCxnSpPr>
        <p:spPr>
          <a:xfrm>
            <a:off x="2167489" y="1432343"/>
            <a:ext cx="839700" cy="827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2" name="Google Shape;162;p34"/>
          <p:cNvSpPr/>
          <p:nvPr/>
        </p:nvSpPr>
        <p:spPr>
          <a:xfrm>
            <a:off x="3007200" y="20580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Propiedades de padres e hijos</a:t>
            </a:r>
            <a:endParaRPr b="0" i="0" sz="1100" u="none" cap="none" strike="noStrike">
              <a:solidFill>
                <a:srgbClr val="222222"/>
              </a:solidFill>
              <a:latin typeface="Helvetica Neue"/>
              <a:ea typeface="Helvetica Neue"/>
              <a:cs typeface="Helvetica Neue"/>
              <a:sym typeface="Helvetica Neue"/>
            </a:endParaRPr>
          </a:p>
        </p:txBody>
      </p:sp>
      <p:cxnSp>
        <p:nvCxnSpPr>
          <p:cNvPr id="163" name="Google Shape;163;p34"/>
          <p:cNvCxnSpPr/>
          <p:nvPr/>
        </p:nvCxnSpPr>
        <p:spPr>
          <a:xfrm>
            <a:off x="4402700" y="1431425"/>
            <a:ext cx="958200" cy="0"/>
          </a:xfrm>
          <a:prstGeom prst="straightConnector1">
            <a:avLst/>
          </a:prstGeom>
          <a:noFill/>
          <a:ln cap="flat" cmpd="sng" w="9525">
            <a:solidFill>
              <a:srgbClr val="CCCCCC"/>
            </a:solidFill>
            <a:prstDash val="solid"/>
            <a:round/>
            <a:headEnd len="med" w="med" type="oval"/>
            <a:tailEnd len="med" w="med" type="oval"/>
          </a:ln>
        </p:spPr>
      </p:cxnSp>
      <p:sp>
        <p:nvSpPr>
          <p:cNvPr id="164" name="Google Shape;164;p34"/>
          <p:cNvSpPr/>
          <p:nvPr/>
        </p:nvSpPr>
        <p:spPr>
          <a:xfrm>
            <a:off x="5392308" y="12754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Beneficios</a:t>
            </a:r>
            <a:endParaRPr b="0" i="0" sz="1100" u="none" cap="none" strike="noStrike">
              <a:solidFill>
                <a:srgbClr val="222222"/>
              </a:solidFill>
              <a:latin typeface="Helvetica Neue"/>
              <a:ea typeface="Helvetica Neue"/>
              <a:cs typeface="Helvetica Neue"/>
              <a:sym typeface="Helvetica Neue"/>
            </a:endParaRPr>
          </a:p>
        </p:txBody>
      </p:sp>
      <p:cxnSp>
        <p:nvCxnSpPr>
          <p:cNvPr id="165" name="Google Shape;165;p34"/>
          <p:cNvCxnSpPr/>
          <p:nvPr/>
        </p:nvCxnSpPr>
        <p:spPr>
          <a:xfrm>
            <a:off x="4488714" y="142400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6" name="Google Shape;166;p34"/>
          <p:cNvSpPr/>
          <p:nvPr/>
        </p:nvSpPr>
        <p:spPr>
          <a:xfrm>
            <a:off x="5392308" y="166591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Algo de historia</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6"/>
          <p:cNvSpPr txBox="1"/>
          <p:nvPr/>
        </p:nvSpPr>
        <p:spPr>
          <a:xfrm>
            <a:off x="1502075" y="1268250"/>
            <a:ext cx="7491000" cy="2607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Ejemplos de aplicaciones de flexbox para tu proyecto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quackit.com</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Diferentes estructuras de páginas con flexbox</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quackit.com</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¡Juego para practicar las propiedades!</a:t>
            </a:r>
            <a:r>
              <a:rPr lang="en-GB" sz="2000">
                <a:solidFill>
                  <a:schemeClr val="dk1"/>
                </a:solidFill>
                <a:latin typeface="Didact Gothic"/>
                <a:ea typeface="Didact Gothic"/>
                <a:cs typeface="Didact Gothic"/>
                <a:sym typeface="Didact Gothic"/>
              </a:rPr>
              <a:t> | </a:t>
            </a:r>
            <a:r>
              <a:rPr b="1" i="1" lang="en-GB" sz="1800">
                <a:solidFill>
                  <a:schemeClr val="dk1"/>
                </a:solidFill>
                <a:latin typeface="Helvetica Neue"/>
                <a:ea typeface="Helvetica Neue"/>
                <a:cs typeface="Helvetica Neue"/>
                <a:sym typeface="Helvetica Neue"/>
              </a:rPr>
              <a:t>flexboxfroggy.com</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Aprende flex jugando (1)</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flexboxdefense.com</a:t>
            </a:r>
            <a:endParaRPr sz="1800">
              <a:solidFill>
                <a:schemeClr val="accent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7">
                  <a:extLst>
                    <a:ext uri="{A12FA001-AC4F-418D-AE19-62706E023703}">
                      <ahyp:hlinkClr val="tx"/>
                    </a:ext>
                  </a:extLst>
                </a:hlinkClick>
              </a:rPr>
              <a:t>Aprende flex jugando (2)</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flexboxdefense.com</a:t>
            </a:r>
            <a:endParaRPr sz="1800">
              <a:solidFill>
                <a:schemeClr val="accent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8">
                  <a:extLst>
                    <a:ext uri="{A12FA001-AC4F-418D-AE19-62706E023703}">
                      <ahyp:hlinkClr val="tx"/>
                    </a:ext>
                  </a:extLst>
                </a:hlinkClick>
              </a:rPr>
              <a:t>Más información sobre Flexbox</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css-tricks.com</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76" name="Google Shape;776;p106"/>
          <p:cNvPicPr preferRelativeResize="0"/>
          <p:nvPr/>
        </p:nvPicPr>
        <p:blipFill rotWithShape="1">
          <a:blip r:embed="rId9">
            <a:alphaModFix/>
          </a:blip>
          <a:srcRect b="0" l="0" r="0" t="0"/>
          <a:stretch/>
        </p:blipFill>
        <p:spPr>
          <a:xfrm>
            <a:off x="7567925" y="4659625"/>
            <a:ext cx="1186526" cy="330675"/>
          </a:xfrm>
          <a:prstGeom prst="rect">
            <a:avLst/>
          </a:prstGeom>
          <a:noFill/>
          <a:ln>
            <a:noFill/>
          </a:ln>
        </p:spPr>
      </p:pic>
      <p:pic>
        <p:nvPicPr>
          <p:cNvPr id="777" name="Google Shape;777;p106"/>
          <p:cNvPicPr preferRelativeResize="0"/>
          <p:nvPr/>
        </p:nvPicPr>
        <p:blipFill rotWithShape="1">
          <a:blip r:embed="rId10">
            <a:alphaModFix/>
          </a:blip>
          <a:srcRect b="0" l="0" r="0" t="0"/>
          <a:stretch/>
        </p:blipFill>
        <p:spPr>
          <a:xfrm>
            <a:off x="7411525" y="127700"/>
            <a:ext cx="1634174" cy="639850"/>
          </a:xfrm>
          <a:prstGeom prst="rect">
            <a:avLst/>
          </a:prstGeom>
          <a:noFill/>
          <a:ln>
            <a:noFill/>
          </a:ln>
        </p:spPr>
      </p:pic>
      <p:sp>
        <p:nvSpPr>
          <p:cNvPr id="778" name="Google Shape;778;p106"/>
          <p:cNvSpPr/>
          <p:nvPr/>
        </p:nvSpPr>
        <p:spPr>
          <a:xfrm>
            <a:off x="273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9" name="Google Shape;779;p106"/>
          <p:cNvPicPr preferRelativeResize="0"/>
          <p:nvPr/>
        </p:nvPicPr>
        <p:blipFill rotWithShape="1">
          <a:blip r:embed="rId11">
            <a:alphaModFix/>
          </a:blip>
          <a:srcRect b="0" l="0" r="0" t="0"/>
          <a:stretch/>
        </p:blipFill>
        <p:spPr>
          <a:xfrm>
            <a:off x="536134" y="1997140"/>
            <a:ext cx="545131" cy="54513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sp>
        <p:nvSpPr>
          <p:cNvPr id="784" name="Google Shape;784;p107"/>
          <p:cNvSpPr txBox="1"/>
          <p:nvPr/>
        </p:nvSpPr>
        <p:spPr>
          <a:xfrm>
            <a:off x="1956500" y="14142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5" name="Google Shape;785;p107"/>
          <p:cNvSpPr txBox="1"/>
          <p:nvPr/>
        </p:nvSpPr>
        <p:spPr>
          <a:xfrm>
            <a:off x="1875300" y="2310000"/>
            <a:ext cx="5393400" cy="19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a:t>
            </a:r>
            <a:endParaRPr b="1" i="0" sz="2200" u="none" cap="none" strike="noStrike">
              <a:solidFill>
                <a:srgbClr val="E0FF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 </a:t>
            </a:r>
            <a:endParaRPr b="1" i="0" sz="2200" u="none" cap="none" strike="noStrike">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Conocimos flexbox y sus propiedades.</a:t>
            </a:r>
            <a:endParaRPr sz="2200">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Aplicamos sus diferentes variantes.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sp>
        <p:nvSpPr>
          <p:cNvPr id="790" name="Google Shape;790;p10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91" name="Google Shape;791;p10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5" name="Shape 795"/>
        <p:cNvGrpSpPr/>
        <p:nvPr/>
      </p:nvGrpSpPr>
      <p:grpSpPr>
        <a:xfrm>
          <a:off x="0" y="0"/>
          <a:ext cx="0" cy="0"/>
          <a:chOff x="0" y="0"/>
          <a:chExt cx="0" cy="0"/>
        </a:xfrm>
      </p:grpSpPr>
      <p:sp>
        <p:nvSpPr>
          <p:cNvPr id="796" name="Google Shape;796;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797" name="Google Shape;797;p10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98" name="Google Shape;798;p10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1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04" name="Google Shape;804;p11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05" name="Google Shape;805;p11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11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GRIDS</a:t>
            </a:r>
            <a:endParaRPr b="0" i="1" sz="3600" u="none" cap="none" strike="noStrike">
              <a:solidFill>
                <a:srgbClr val="121212"/>
              </a:solidFill>
              <a:latin typeface="Anton"/>
              <a:ea typeface="Anton"/>
              <a:cs typeface="Anton"/>
              <a:sym typeface="Anton"/>
            </a:endParaRPr>
          </a:p>
        </p:txBody>
      </p:sp>
      <p:sp>
        <p:nvSpPr>
          <p:cNvPr id="811" name="Google Shape;811;p111"/>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812" name="Google Shape;812;p11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16" name="Shape 816"/>
        <p:cNvGrpSpPr/>
        <p:nvPr/>
      </p:nvGrpSpPr>
      <p:grpSpPr>
        <a:xfrm>
          <a:off x="0" y="0"/>
          <a:ext cx="0" cy="0"/>
          <a:chOff x="0" y="0"/>
          <a:chExt cx="0" cy="0"/>
        </a:xfrm>
      </p:grpSpPr>
      <p:sp>
        <p:nvSpPr>
          <p:cNvPr id="817" name="Google Shape;817;p11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Grids.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las nuevas formas de modelar con Grids.</a:t>
            </a:r>
            <a:endParaRPr sz="1800">
              <a:latin typeface="Helvetica Neue Light"/>
              <a:ea typeface="Helvetica Neue Light"/>
              <a:cs typeface="Helvetica Neue Light"/>
              <a:sym typeface="Helvetica Neue Light"/>
            </a:endParaRPr>
          </a:p>
        </p:txBody>
      </p:sp>
      <p:pic>
        <p:nvPicPr>
          <p:cNvPr id="818" name="Google Shape;818;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9" name="Google Shape;819;p11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20" name="Google Shape;820;p11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3"/>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Flexbox: </a:t>
            </a:r>
            <a:r>
              <a:rPr lang="en-GB" sz="1300">
                <a:solidFill>
                  <a:schemeClr val="dk1"/>
                </a:solidFill>
                <a:latin typeface="Helvetica Neue Light"/>
                <a:ea typeface="Helvetica Neue Light"/>
                <a:cs typeface="Helvetica Neue Light"/>
                <a:sym typeface="Helvetica Neue Light"/>
              </a:rPr>
              <a:t>es un modo de diseño que nos permite crear estructuras para sitios web de una forma más fácil. No se trata de una propiedad de CSS, sino de un conjunto de ellas. Se basa sobre un contenedor (padre) para ordenar a sus ítems (hijos).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Row (flex-direction):</a:t>
            </a:r>
            <a:r>
              <a:rPr lang="en-GB" sz="1300">
                <a:solidFill>
                  <a:schemeClr val="dk1"/>
                </a:solidFill>
                <a:latin typeface="Helvetica Neue Light"/>
                <a:ea typeface="Helvetica Neue Light"/>
                <a:cs typeface="Helvetica Neue Light"/>
                <a:sym typeface="Helvetica Neue Light"/>
              </a:rPr>
              <a:t> esta propiedad nos va a permitir especificar si queremos que los flex items se dispongan en filas o columnas.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Row-reverse (flex-direction):</a:t>
            </a:r>
            <a:r>
              <a:rPr lang="en-GB" sz="1300">
                <a:solidFill>
                  <a:schemeClr val="dk1"/>
                </a:solidFill>
                <a:latin typeface="Helvetica Neue Light"/>
                <a:ea typeface="Helvetica Neue Light"/>
                <a:cs typeface="Helvetica Neue Light"/>
                <a:sym typeface="Helvetica Neue Light"/>
              </a:rPr>
              <a:t> con el valor row-reverse (fila inversa) los flex items se apilan en una fila de derecha a izquierda.</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Column (flex-direction):</a:t>
            </a:r>
            <a:r>
              <a:rPr lang="en-GB" sz="1300">
                <a:solidFill>
                  <a:schemeClr val="dk1"/>
                </a:solidFill>
                <a:latin typeface="Helvetica Neue Light"/>
                <a:ea typeface="Helvetica Neue Light"/>
                <a:cs typeface="Helvetica Neue Light"/>
                <a:sym typeface="Helvetica Neue Light"/>
              </a:rPr>
              <a:t> con este valor, los flex items se apilan en una columna de arriba hacia abajo.</a:t>
            </a:r>
            <a:endParaRPr sz="1300">
              <a:solidFill>
                <a:schemeClr val="dk1"/>
              </a:solidFill>
              <a:latin typeface="Helvetica Neue Light"/>
              <a:ea typeface="Helvetica Neue Light"/>
              <a:cs typeface="Helvetica Neue Light"/>
              <a:sym typeface="Helvetica Neue Light"/>
            </a:endParaRPr>
          </a:p>
        </p:txBody>
      </p:sp>
      <p:sp>
        <p:nvSpPr>
          <p:cNvPr id="826" name="Google Shape;826;p11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27" name="Google Shape;827;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8" name="Google Shape;828;p113"/>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Column-reverse:</a:t>
            </a:r>
            <a:r>
              <a:rPr lang="en-GB" sz="1300">
                <a:solidFill>
                  <a:schemeClr val="dk1"/>
                </a:solidFill>
                <a:latin typeface="Helvetica Neue Light"/>
                <a:ea typeface="Helvetica Neue Light"/>
                <a:cs typeface="Helvetica Neue Light"/>
                <a:sym typeface="Helvetica Neue Light"/>
              </a:rPr>
              <a:t> con este valor, los flex items se apilan en una columna de abajo hacia arriba.</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Flex-wrap:</a:t>
            </a:r>
            <a:r>
              <a:rPr lang="en-GB" sz="1300">
                <a:solidFill>
                  <a:schemeClr val="dk1"/>
                </a:solidFill>
                <a:latin typeface="Helvetica Neue Light"/>
                <a:ea typeface="Helvetica Neue Light"/>
                <a:cs typeface="Helvetica Neue Light"/>
                <a:sym typeface="Helvetica Neue Light"/>
              </a:rPr>
              <a:t> permite especificar si queremos que los ítems puedan saltar a una nueva línea, cuando el contenedor flexible se quede sin espacio.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Wrap (flex-wrap):</a:t>
            </a:r>
            <a:r>
              <a:rPr lang="en-GB" sz="1300">
                <a:solidFill>
                  <a:schemeClr val="dk1"/>
                </a:solidFill>
                <a:latin typeface="Helvetica Neue Light"/>
                <a:ea typeface="Helvetica Neue Light"/>
                <a:cs typeface="Helvetica Neue Light"/>
                <a:sym typeface="Helvetica Neue Light"/>
              </a:rPr>
              <a:t> los flex items (hijos) pueden romper la línea del eje horizontal, si les es necesario para conservar las características de sus dimensiones. Esto es de izquierda a derecha, y de arriba a abajo.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Wrap-reverse (flex-wrap):</a:t>
            </a:r>
            <a:r>
              <a:rPr lang="en-GB" sz="1300">
                <a:solidFill>
                  <a:schemeClr val="dk1"/>
                </a:solidFill>
                <a:latin typeface="Helvetica Neue Light"/>
                <a:ea typeface="Helvetica Neue Light"/>
                <a:cs typeface="Helvetica Neue Light"/>
                <a:sym typeface="Helvetica Neue Light"/>
              </a:rPr>
              <a:t> esta vez el orden es de izquierda a derecha, y de abajo a arriba.</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4"/>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Flex-flow: </a:t>
            </a:r>
            <a:r>
              <a:rPr lang="en-GB" sz="1300">
                <a:solidFill>
                  <a:schemeClr val="dk1"/>
                </a:solidFill>
                <a:latin typeface="Helvetica Neue Light"/>
                <a:ea typeface="Helvetica Neue Light"/>
                <a:cs typeface="Helvetica Neue Light"/>
                <a:sym typeface="Helvetica Neue Light"/>
              </a:rPr>
              <a:t>Es la forma abreviada (shorthand) o rápida para las propiedades: flex-direction y flex-wrap. Se pone primero la propiedad de flex-direction, y luego la de flex-wrap.</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Justify-content: </a:t>
            </a:r>
            <a:r>
              <a:rPr lang="en-GB" sz="1300">
                <a:solidFill>
                  <a:schemeClr val="dk1"/>
                </a:solidFill>
                <a:latin typeface="Helvetica Neue Light"/>
                <a:ea typeface="Helvetica Neue Light"/>
                <a:cs typeface="Helvetica Neue Light"/>
                <a:sym typeface="Helvetica Neue Light"/>
              </a:rPr>
              <a:t>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Flex-start (justify-content):</a:t>
            </a:r>
            <a:r>
              <a:rPr lang="en-GB" sz="1300">
                <a:solidFill>
                  <a:schemeClr val="dk1"/>
                </a:solidFill>
                <a:latin typeface="Helvetica Neue Light"/>
                <a:ea typeface="Helvetica Neue Light"/>
                <a:cs typeface="Helvetica Neue Light"/>
                <a:sym typeface="Helvetica Neue Light"/>
              </a:rPr>
              <a:t> consiste en alinear los flex items (hijos) al lado izquierdo.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Flex-end (justify-content):</a:t>
            </a:r>
            <a:r>
              <a:rPr lang="en-GB" sz="1300">
                <a:solidFill>
                  <a:schemeClr val="dk1"/>
                </a:solidFill>
                <a:latin typeface="Helvetica Neue Light"/>
                <a:ea typeface="Helvetica Neue Light"/>
                <a:cs typeface="Helvetica Neue Light"/>
                <a:sym typeface="Helvetica Neue Light"/>
              </a:rPr>
              <a:t> consiste en alinear los flex items (hijos) al lado derecho.</a:t>
            </a:r>
            <a:endParaRPr sz="1300">
              <a:solidFill>
                <a:schemeClr val="dk1"/>
              </a:solidFill>
              <a:latin typeface="Helvetica Neue Light"/>
              <a:ea typeface="Helvetica Neue Light"/>
              <a:cs typeface="Helvetica Neue Light"/>
              <a:sym typeface="Helvetica Neue Light"/>
            </a:endParaRPr>
          </a:p>
        </p:txBody>
      </p:sp>
      <p:sp>
        <p:nvSpPr>
          <p:cNvPr id="834" name="Google Shape;834;p11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35" name="Google Shape;835;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6" name="Google Shape;836;p114"/>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Center (justify-content):</a:t>
            </a:r>
            <a:r>
              <a:rPr lang="en-GB" sz="1300">
                <a:solidFill>
                  <a:schemeClr val="dk1"/>
                </a:solidFill>
                <a:latin typeface="Helvetica Neue Light"/>
                <a:ea typeface="Helvetica Neue Light"/>
                <a:cs typeface="Helvetica Neue Light"/>
                <a:sym typeface="Helvetica Neue Light"/>
              </a:rPr>
              <a:t> consiste en alinear los flex items (hijos) al centro.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Space-between (justify-content): </a:t>
            </a:r>
            <a:r>
              <a:rPr lang="en-GB" sz="1300">
                <a:solidFill>
                  <a:schemeClr val="dk1"/>
                </a:solidFill>
                <a:latin typeface="Helvetica Neue Light"/>
                <a:ea typeface="Helvetica Neue Light"/>
                <a:cs typeface="Helvetica Neue Light"/>
                <a:sym typeface="Helvetica Neue Light"/>
              </a:rPr>
              <a:t>es hacer que los flex items (hijos) tomen la misma distancia o espaciado entre ellos dentro del contenedor flexible, quedando el primer y último elemento pegados con los bordes del contenedor en el eje principal.</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Space-around (justify-content):</a:t>
            </a:r>
            <a:r>
              <a:rPr lang="en-GB" sz="1300">
                <a:solidFill>
                  <a:schemeClr val="dk1"/>
                </a:solidFill>
                <a:latin typeface="Helvetica Neue Light"/>
                <a:ea typeface="Helvetica Neue Light"/>
                <a:cs typeface="Helvetica Neue Light"/>
                <a:sym typeface="Helvetica Neue Light"/>
              </a:rPr>
              <a:t> muestra los flex items (hijos) con el mismo espacio de separación entre sí. El espaciado entre los bordes lo toman del contenedor padre.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Space-evenly:</a:t>
            </a:r>
            <a:r>
              <a:rPr lang="en-GB" sz="1300">
                <a:solidFill>
                  <a:schemeClr val="dk1"/>
                </a:solidFill>
                <a:latin typeface="Helvetica Neue Light"/>
                <a:ea typeface="Helvetica Neue Light"/>
                <a:cs typeface="Helvetica Neue Light"/>
                <a:sym typeface="Helvetica Neue Light"/>
              </a:rPr>
              <a:t> hace que el espacio entre los flex items (hijos) sea igual. No es lo mismo que space-around.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5"/>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Stretch (align-items):</a:t>
            </a:r>
            <a:r>
              <a:rPr lang="en-GB" sz="1300">
                <a:solidFill>
                  <a:schemeClr val="dk1"/>
                </a:solidFill>
                <a:latin typeface="Helvetica Neue Light"/>
                <a:ea typeface="Helvetica Neue Light"/>
                <a:cs typeface="Helvetica Neue Light"/>
                <a:sym typeface="Helvetica Neue Light"/>
              </a:rPr>
              <a:t> tratará de llenar toda la altura (o anchura) del contenedor, siempre y cuando los hijos no tengan propiedades de dimensión definidas.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Align-content:</a:t>
            </a:r>
            <a:r>
              <a:rPr lang="en-GB" sz="1300">
                <a:solidFill>
                  <a:schemeClr val="dk1"/>
                </a:solidFill>
                <a:latin typeface="Helvetica Neue Light"/>
                <a:ea typeface="Helvetica Neue Light"/>
                <a:cs typeface="Helvetica Neue Light"/>
                <a:sym typeface="Helvetica Neue Light"/>
              </a:rPr>
              <a:t> esta propiedad sólo tiene efecto cuando el contenedor flexible tiene varias líneas de flex items (hijos). Si se colocan en una sola línea, esta propiedad no tiene ningún efecto sobre el diseño.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Order:</a:t>
            </a:r>
            <a:r>
              <a:rPr lang="en-GB" sz="1300">
                <a:solidFill>
                  <a:schemeClr val="dk1"/>
                </a:solidFill>
                <a:latin typeface="Helvetica Neue Light"/>
                <a:ea typeface="Helvetica Neue Light"/>
                <a:cs typeface="Helvetica Neue Light"/>
                <a:sym typeface="Helvetica Neue Light"/>
              </a:rPr>
              <a:t> esta propiedad permite modificar el orden de aparición de un elemento. Recibe como valor numeros enteros.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Flex-basis:</a:t>
            </a:r>
            <a:r>
              <a:rPr lang="en-GB" sz="1300">
                <a:solidFill>
                  <a:schemeClr val="dk1"/>
                </a:solidFill>
                <a:latin typeface="Helvetica Neue Light"/>
                <a:ea typeface="Helvetica Neue Light"/>
                <a:cs typeface="Helvetica Neue Light"/>
                <a:sym typeface="Helvetica Neue Light"/>
              </a:rPr>
              <a:t> define el ancho de un elemento inicial. Este valor por defecto viene configurado en “auto”. Actúa como “máximo” o “mínimo”, al usar flex-grow o flex-shrink.</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
        <p:nvSpPr>
          <p:cNvPr id="842" name="Google Shape;842;p115"/>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43" name="Google Shape;843;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4" name="Google Shape;844;p115"/>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Flex-grow:</a:t>
            </a:r>
            <a:r>
              <a:rPr lang="en-GB" sz="1300">
                <a:solidFill>
                  <a:schemeClr val="dk1"/>
                </a:solidFill>
                <a:latin typeface="Helvetica Neue Light"/>
                <a:ea typeface="Helvetica Neue Light"/>
                <a:cs typeface="Helvetica Neue Light"/>
                <a:sym typeface="Helvetica Neue Light"/>
              </a:rPr>
              <a:t> esta propiedad define la capacidad de un elemento de crecer, cuando en el contenedor todavía hay espacio sobrante.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Flex-shrink: </a:t>
            </a:r>
            <a:r>
              <a:rPr lang="en-GB" sz="1300">
                <a:solidFill>
                  <a:schemeClr val="dk1"/>
                </a:solidFill>
                <a:latin typeface="Helvetica Neue Light"/>
                <a:ea typeface="Helvetica Neue Light"/>
                <a:cs typeface="Helvetica Neue Light"/>
                <a:sym typeface="Helvetica Neue Light"/>
              </a:rPr>
              <a:t>básicamente es lo mismo que flex-grow, pero con el espacio faltante.</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5"/>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3" name="Google Shape;173;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175" name="Google Shape;175;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6" name="Google Shape;176;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7" name="Google Shape;177;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9" name="Google Shape;179;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0" name="Google Shape;180;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83" name="Google Shape;183;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6" name="Google Shape;186;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7" name="Google Shape;187;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cxnSp>
        <p:nvCxnSpPr>
          <p:cNvPr id="190" name="Google Shape;190;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2" name="Google Shape;192;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3" name="Google Shape;193;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4" name="Google Shape;194;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5" name="Google Shape;195;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6" name="Google Shape;196;p35"/>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Box Modeling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7" name="Google Shape;197;p35"/>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98" name="Google Shape;198;p35"/>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199" name="Google Shape;199;p35"/>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BOX MODEL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0" name="Google Shape;200;p35"/>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201" name="Google Shape;201;p35"/>
          <p:cNvSpPr txBox="1"/>
          <p:nvPr/>
        </p:nvSpPr>
        <p:spPr>
          <a:xfrm>
            <a:off x="40420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2" name="Google Shape;202;p35"/>
          <p:cNvPicPr preferRelativeResize="0"/>
          <p:nvPr/>
        </p:nvPicPr>
        <p:blipFill rotWithShape="1">
          <a:blip r:embed="rId5">
            <a:alphaModFix/>
          </a:blip>
          <a:srcRect b="0" l="0" r="0" t="0"/>
          <a:stretch/>
        </p:blipFill>
        <p:spPr>
          <a:xfrm>
            <a:off x="3706200" y="2465688"/>
            <a:ext cx="365625" cy="365625"/>
          </a:xfrm>
          <a:prstGeom prst="rect">
            <a:avLst/>
          </a:prstGeom>
          <a:noFill/>
          <a:ln>
            <a:noFill/>
          </a:ln>
        </p:spPr>
      </p:pic>
      <p:sp>
        <p:nvSpPr>
          <p:cNvPr id="203" name="Google Shape;203;p35"/>
          <p:cNvSpPr txBox="1"/>
          <p:nvPr/>
        </p:nvSpPr>
        <p:spPr>
          <a:xfrm>
            <a:off x="41046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5"/>
          <p:cNvPicPr preferRelativeResize="0"/>
          <p:nvPr/>
        </p:nvPicPr>
        <p:blipFill rotWithShape="1">
          <a:blip r:embed="rId6">
            <a:alphaModFix/>
          </a:blip>
          <a:srcRect b="0" l="0" r="0" t="0"/>
          <a:stretch/>
        </p:blipFill>
        <p:spPr>
          <a:xfrm>
            <a:off x="3785538" y="3000638"/>
            <a:ext cx="307150" cy="307150"/>
          </a:xfrm>
          <a:prstGeom prst="rect">
            <a:avLst/>
          </a:prstGeom>
          <a:noFill/>
          <a:ln>
            <a:noFill/>
          </a:ln>
        </p:spPr>
      </p:pic>
      <p:sp>
        <p:nvSpPr>
          <p:cNvPr id="205" name="Google Shape;205;p35"/>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5"/>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7" name="Google Shape;207;p35"/>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8" name="Google Shape;208;p35"/>
          <p:cNvPicPr preferRelativeResize="0"/>
          <p:nvPr/>
        </p:nvPicPr>
        <p:blipFill rotWithShape="1">
          <a:blip r:embed="rId5">
            <a:alphaModFix/>
          </a:blip>
          <a:srcRect b="0" l="0" r="0" t="0"/>
          <a:stretch/>
        </p:blipFill>
        <p:spPr>
          <a:xfrm>
            <a:off x="6220800" y="2465688"/>
            <a:ext cx="365625" cy="365625"/>
          </a:xfrm>
          <a:prstGeom prst="rect">
            <a:avLst/>
          </a:prstGeom>
          <a:noFill/>
          <a:ln>
            <a:noFill/>
          </a:ln>
        </p:spPr>
      </p:pic>
      <p:sp>
        <p:nvSpPr>
          <p:cNvPr id="209" name="Google Shape;209;p35"/>
          <p:cNvSpPr txBox="1"/>
          <p:nvPr/>
        </p:nvSpPr>
        <p:spPr>
          <a:xfrm>
            <a:off x="66192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GRIDS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0" name="Google Shape;210;p35"/>
          <p:cNvPicPr preferRelativeResize="0"/>
          <p:nvPr/>
        </p:nvPicPr>
        <p:blipFill rotWithShape="1">
          <a:blip r:embed="rId6">
            <a:alphaModFix/>
          </a:blip>
          <a:srcRect b="0" l="0" r="0" t="0"/>
          <a:stretch/>
        </p:blipFill>
        <p:spPr>
          <a:xfrm>
            <a:off x="6300138" y="3000638"/>
            <a:ext cx="307150" cy="30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8" name="Shape 848"/>
        <p:cNvGrpSpPr/>
        <p:nvPr/>
      </p:nvGrpSpPr>
      <p:grpSpPr>
        <a:xfrm>
          <a:off x="0" y="0"/>
          <a:ext cx="0" cy="0"/>
          <a:chOff x="0" y="0"/>
          <a:chExt cx="0" cy="0"/>
        </a:xfrm>
      </p:grpSpPr>
      <p:sp>
        <p:nvSpPr>
          <p:cNvPr id="849" name="Google Shape;849;p1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50" name="Google Shape;850;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4" name="Shape 854"/>
        <p:cNvGrpSpPr/>
        <p:nvPr/>
      </p:nvGrpSpPr>
      <p:grpSpPr>
        <a:xfrm>
          <a:off x="0" y="0"/>
          <a:ext cx="0" cy="0"/>
          <a:chOff x="0" y="0"/>
          <a:chExt cx="0" cy="0"/>
        </a:xfrm>
      </p:grpSpPr>
      <p:sp>
        <p:nvSpPr>
          <p:cNvPr id="855" name="Google Shape;855;p117"/>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7</a:t>
            </a:r>
            <a:endParaRPr i="1" sz="2000">
              <a:latin typeface="Anton"/>
              <a:ea typeface="Anton"/>
              <a:cs typeface="Anton"/>
              <a:sym typeface="Anton"/>
            </a:endParaRPr>
          </a:p>
        </p:txBody>
      </p:sp>
      <p:pic>
        <p:nvPicPr>
          <p:cNvPr id="856" name="Google Shape;856;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7" name="Google Shape;857;p117"/>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858" name="Google Shape;858;p117"/>
          <p:cNvCxnSpPr/>
          <p:nvPr/>
        </p:nvCxnSpPr>
        <p:spPr>
          <a:xfrm>
            <a:off x="1353025" y="1775166"/>
            <a:ext cx="0" cy="684600"/>
          </a:xfrm>
          <a:prstGeom prst="straightConnector1">
            <a:avLst/>
          </a:prstGeom>
          <a:noFill/>
          <a:ln cap="flat" cmpd="sng" w="9525">
            <a:solidFill>
              <a:srgbClr val="CCCCCC"/>
            </a:solidFill>
            <a:prstDash val="solid"/>
            <a:round/>
            <a:headEnd len="med" w="med" type="oval"/>
            <a:tailEnd len="med" w="med" type="oval"/>
          </a:ln>
        </p:spPr>
      </p:cxnSp>
      <p:sp>
        <p:nvSpPr>
          <p:cNvPr id="859" name="Google Shape;859;p117"/>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Grids </a:t>
            </a:r>
            <a:endParaRPr b="0" i="0" sz="1100" u="none" cap="none" strike="noStrike">
              <a:solidFill>
                <a:srgbClr val="FFFFFF"/>
              </a:solidFill>
              <a:latin typeface="Helvetica Neue"/>
              <a:ea typeface="Helvetica Neue"/>
              <a:cs typeface="Helvetica Neue"/>
              <a:sym typeface="Helvetica Neue"/>
            </a:endParaRPr>
          </a:p>
        </p:txBody>
      </p:sp>
      <p:sp>
        <p:nvSpPr>
          <p:cNvPr id="860" name="Google Shape;860;p117"/>
          <p:cNvSpPr/>
          <p:nvPr/>
        </p:nvSpPr>
        <p:spPr>
          <a:xfrm>
            <a:off x="618500" y="24795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Grids Mobile First</a:t>
            </a:r>
            <a:endParaRPr sz="1100">
              <a:solidFill>
                <a:srgbClr val="FFFFFF"/>
              </a:solidFill>
              <a:latin typeface="Helvetica Neue"/>
              <a:ea typeface="Helvetica Neue"/>
              <a:cs typeface="Helvetica Neue"/>
              <a:sym typeface="Helvetica Neue"/>
            </a:endParaRPr>
          </a:p>
        </p:txBody>
      </p:sp>
      <p:cxnSp>
        <p:nvCxnSpPr>
          <p:cNvPr id="861" name="Google Shape;861;p117"/>
          <p:cNvCxnSpPr/>
          <p:nvPr/>
        </p:nvCxnSpPr>
        <p:spPr>
          <a:xfrm>
            <a:off x="2081300" y="2740638"/>
            <a:ext cx="958200" cy="0"/>
          </a:xfrm>
          <a:prstGeom prst="straightConnector1">
            <a:avLst/>
          </a:prstGeom>
          <a:noFill/>
          <a:ln cap="flat" cmpd="sng" w="9525">
            <a:solidFill>
              <a:srgbClr val="CCCCCC"/>
            </a:solidFill>
            <a:prstDash val="solid"/>
            <a:round/>
            <a:headEnd len="med" w="med" type="oval"/>
            <a:tailEnd len="med" w="med" type="oval"/>
          </a:ln>
        </p:spPr>
      </p:cxnSp>
      <p:sp>
        <p:nvSpPr>
          <p:cNvPr id="862" name="Google Shape;862;p117"/>
          <p:cNvSpPr/>
          <p:nvPr/>
        </p:nvSpPr>
        <p:spPr>
          <a:xfrm>
            <a:off x="3017100" y="25914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Mobile First?</a:t>
            </a:r>
            <a:endParaRPr b="0" i="0" sz="1100" u="none" cap="none" strike="noStrike">
              <a:solidFill>
                <a:srgbClr val="222222"/>
              </a:solidFill>
              <a:latin typeface="Helvetica Neue"/>
              <a:ea typeface="Helvetica Neue"/>
              <a:cs typeface="Helvetica Neue"/>
              <a:sym typeface="Helvetica Neue"/>
            </a:endParaRPr>
          </a:p>
        </p:txBody>
      </p:sp>
      <p:cxnSp>
        <p:nvCxnSpPr>
          <p:cNvPr id="863" name="Google Shape;863;p117"/>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864" name="Google Shape;864;p117"/>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865" name="Google Shape;865;p117"/>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66" name="Google Shape;866;p117"/>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Implementación</a:t>
            </a:r>
            <a:endParaRPr b="0" i="0" sz="1100" u="none" cap="none" strike="noStrike">
              <a:solidFill>
                <a:srgbClr val="222222"/>
              </a:solidFill>
              <a:latin typeface="Helvetica Neue"/>
              <a:ea typeface="Helvetica Neue"/>
              <a:cs typeface="Helvetica Neue"/>
              <a:sym typeface="Helvetica Neue"/>
            </a:endParaRPr>
          </a:p>
        </p:txBody>
      </p:sp>
      <p:cxnSp>
        <p:nvCxnSpPr>
          <p:cNvPr id="867" name="Google Shape;867;p117"/>
          <p:cNvCxnSpPr/>
          <p:nvPr/>
        </p:nvCxnSpPr>
        <p:spPr>
          <a:xfrm>
            <a:off x="4380300" y="1853638"/>
            <a:ext cx="958200" cy="0"/>
          </a:xfrm>
          <a:prstGeom prst="straightConnector1">
            <a:avLst/>
          </a:prstGeom>
          <a:noFill/>
          <a:ln cap="flat" cmpd="sng" w="9525">
            <a:solidFill>
              <a:srgbClr val="CCCCCC"/>
            </a:solidFill>
            <a:prstDash val="solid"/>
            <a:round/>
            <a:headEnd len="med" w="med" type="oval"/>
            <a:tailEnd len="med" w="med" type="oval"/>
          </a:ln>
        </p:spPr>
      </p:cxnSp>
      <p:sp>
        <p:nvSpPr>
          <p:cNvPr id="868" name="Google Shape;868;p117"/>
          <p:cNvSpPr/>
          <p:nvPr/>
        </p:nvSpPr>
        <p:spPr>
          <a:xfrm>
            <a:off x="5338508" y="16967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¿Por qué Grids?</a:t>
            </a:r>
            <a:endParaRPr b="0" i="0" sz="1100" u="none" cap="none" strike="noStrike">
              <a:solidFill>
                <a:srgbClr val="222222"/>
              </a:solidFill>
              <a:latin typeface="Helvetica Neue"/>
              <a:ea typeface="Helvetica Neue"/>
              <a:cs typeface="Helvetica Neue"/>
              <a:sym typeface="Helvetica Neue"/>
            </a:endParaRPr>
          </a:p>
        </p:txBody>
      </p:sp>
      <p:cxnSp>
        <p:nvCxnSpPr>
          <p:cNvPr id="869" name="Google Shape;869;p117"/>
          <p:cNvCxnSpPr>
            <a:endCxn id="870" idx="1"/>
          </p:cNvCxnSpPr>
          <p:nvPr/>
        </p:nvCxnSpPr>
        <p:spPr>
          <a:xfrm>
            <a:off x="2157494" y="145483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0" name="Google Shape;870;p117"/>
          <p:cNvSpPr/>
          <p:nvPr/>
        </p:nvSpPr>
        <p:spPr>
          <a:xfrm>
            <a:off x="3016994" y="208813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Flexbox ≠ Grids</a:t>
            </a:r>
            <a:endParaRPr b="0" i="0" sz="1100" u="none" cap="none" strike="noStrike">
              <a:solidFill>
                <a:srgbClr val="222222"/>
              </a:solidFill>
              <a:latin typeface="Helvetica Neue"/>
              <a:ea typeface="Helvetica Neue"/>
              <a:cs typeface="Helvetica Neue"/>
              <a:sym typeface="Helvetica Neue"/>
            </a:endParaRPr>
          </a:p>
        </p:txBody>
      </p:sp>
      <p:cxnSp>
        <p:nvCxnSpPr>
          <p:cNvPr id="871" name="Google Shape;871;p117"/>
          <p:cNvCxnSpPr/>
          <p:nvPr/>
        </p:nvCxnSpPr>
        <p:spPr>
          <a:xfrm>
            <a:off x="4390375" y="2779300"/>
            <a:ext cx="958200" cy="0"/>
          </a:xfrm>
          <a:prstGeom prst="straightConnector1">
            <a:avLst/>
          </a:prstGeom>
          <a:noFill/>
          <a:ln cap="flat" cmpd="sng" w="9525">
            <a:solidFill>
              <a:srgbClr val="CCCCCC"/>
            </a:solidFill>
            <a:prstDash val="solid"/>
            <a:round/>
            <a:headEnd len="med" w="med" type="oval"/>
            <a:tailEnd len="med" w="med" type="oval"/>
          </a:ln>
        </p:spPr>
      </p:cxnSp>
      <p:sp>
        <p:nvSpPr>
          <p:cNvPr id="872" name="Google Shape;872;p117"/>
          <p:cNvSpPr/>
          <p:nvPr/>
        </p:nvSpPr>
        <p:spPr>
          <a:xfrm>
            <a:off x="5326183" y="26224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Diseño Responsive</a:t>
            </a:r>
            <a:endParaRPr b="0" i="0" sz="1100" u="none" cap="none" strike="noStrike">
              <a:solidFill>
                <a:srgbClr val="222222"/>
              </a:solidFill>
              <a:latin typeface="Helvetica Neue"/>
              <a:ea typeface="Helvetica Neue"/>
              <a:cs typeface="Helvetica Neue"/>
              <a:sym typeface="Helvetica Neue"/>
            </a:endParaRPr>
          </a:p>
        </p:txBody>
      </p:sp>
      <p:cxnSp>
        <p:nvCxnSpPr>
          <p:cNvPr id="873" name="Google Shape;873;p117"/>
          <p:cNvCxnSpPr/>
          <p:nvPr/>
        </p:nvCxnSpPr>
        <p:spPr>
          <a:xfrm>
            <a:off x="4476389" y="27718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4" name="Google Shape;874;p117"/>
          <p:cNvSpPr/>
          <p:nvPr/>
        </p:nvSpPr>
        <p:spPr>
          <a:xfrm>
            <a:off x="5326183" y="30137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Media Queries</a:t>
            </a:r>
            <a:endParaRPr b="0" i="0" sz="1100" u="none" cap="none" strike="noStrike">
              <a:solidFill>
                <a:srgbClr val="222222"/>
              </a:solidFill>
              <a:latin typeface="Helvetica Neue"/>
              <a:ea typeface="Helvetica Neue"/>
              <a:cs typeface="Helvetica Neue"/>
              <a:sym typeface="Helvetica Neue"/>
            </a:endParaRPr>
          </a:p>
        </p:txBody>
      </p:sp>
      <p:cxnSp>
        <p:nvCxnSpPr>
          <p:cNvPr id="875" name="Google Shape;875;p117"/>
          <p:cNvCxnSpPr>
            <a:endCxn id="876" idx="1"/>
          </p:cNvCxnSpPr>
          <p:nvPr/>
        </p:nvCxnSpPr>
        <p:spPr>
          <a:xfrm>
            <a:off x="4480594" y="27661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6" name="Google Shape;876;p117"/>
          <p:cNvSpPr/>
          <p:nvPr/>
        </p:nvSpPr>
        <p:spPr>
          <a:xfrm>
            <a:off x="5335894" y="34051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Meta viewport</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0" name="Shape 880"/>
        <p:cNvGrpSpPr/>
        <p:nvPr/>
      </p:nvGrpSpPr>
      <p:grpSpPr>
        <a:xfrm>
          <a:off x="0" y="0"/>
          <a:ext cx="0" cy="0"/>
          <a:chOff x="0" y="0"/>
          <a:chExt cx="0" cy="0"/>
        </a:xfrm>
      </p:grpSpPr>
      <p:sp>
        <p:nvSpPr>
          <p:cNvPr id="881" name="Google Shape;881;p118"/>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2" name="Google Shape;882;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3" name="Google Shape;883;p118"/>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18"/>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cxnSp>
        <p:nvCxnSpPr>
          <p:cNvPr id="885" name="Google Shape;885;p118"/>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18"/>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18"/>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88" name="Google Shape;888;p118"/>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89" name="Google Shape;889;p118"/>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890" name="Google Shape;890;p118"/>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18"/>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8"/>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893" name="Google Shape;893;p118"/>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94" name="Google Shape;894;p118"/>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95" name="Google Shape;895;p118"/>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96" name="Google Shape;896;p118"/>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897" name="Google Shape;897;p118"/>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18"/>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18"/>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900" name="Google Shape;900;p118"/>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01" name="Google Shape;901;p118"/>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02" name="Google Shape;902;p118"/>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03" name="Google Shape;903;p118"/>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04" name="Google Shape;904;p118"/>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905" name="Google Shape;905;p118"/>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906" name="Google Shape;906;p118"/>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07" name="Google Shape;907;p118"/>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908" name="Google Shape;908;p118"/>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09" name="Google Shape;909;p118"/>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910" name="Google Shape;910;p118"/>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1" name="Google Shape;911;p118"/>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2" name="Google Shape;912;p118"/>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13" name="Google Shape;913;p118"/>
          <p:cNvPicPr preferRelativeResize="0"/>
          <p:nvPr/>
        </p:nvPicPr>
        <p:blipFill rotWithShape="1">
          <a:blip r:embed="rId5">
            <a:alphaModFix/>
          </a:blip>
          <a:srcRect b="0" l="0" r="0" t="0"/>
          <a:stretch/>
        </p:blipFill>
        <p:spPr>
          <a:xfrm>
            <a:off x="3858600" y="2465688"/>
            <a:ext cx="365625" cy="365625"/>
          </a:xfrm>
          <a:prstGeom prst="rect">
            <a:avLst/>
          </a:prstGeom>
          <a:noFill/>
          <a:ln>
            <a:noFill/>
          </a:ln>
        </p:spPr>
      </p:pic>
      <p:sp>
        <p:nvSpPr>
          <p:cNvPr id="914" name="Google Shape;914;p118"/>
          <p:cNvSpPr txBox="1"/>
          <p:nvPr/>
        </p:nvSpPr>
        <p:spPr>
          <a:xfrm>
            <a:off x="42570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GRIDS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915" name="Google Shape;915;p118"/>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Animaciones, transformaciones y transiciones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6" name="Google Shape;916;p118"/>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17" name="Google Shape;917;p118"/>
          <p:cNvPicPr preferRelativeResize="0"/>
          <p:nvPr/>
        </p:nvPicPr>
        <p:blipFill rotWithShape="1">
          <a:blip r:embed="rId5">
            <a:alphaModFix/>
          </a:blip>
          <a:srcRect b="0" l="0" r="0" t="0"/>
          <a:stretch/>
        </p:blipFill>
        <p:spPr>
          <a:xfrm>
            <a:off x="6220800" y="2465688"/>
            <a:ext cx="365625" cy="365625"/>
          </a:xfrm>
          <a:prstGeom prst="rect">
            <a:avLst/>
          </a:prstGeom>
          <a:noFill/>
          <a:ln>
            <a:noFill/>
          </a:ln>
        </p:spPr>
      </p:pic>
      <p:sp>
        <p:nvSpPr>
          <p:cNvPr id="918" name="Google Shape;918;p118"/>
          <p:cNvSpPr txBox="1"/>
          <p:nvPr/>
        </p:nvSpPr>
        <p:spPr>
          <a:xfrm>
            <a:off x="66072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TRANSFORMACIONES Y ANIMACIONES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19" name="Google Shape;919;p118"/>
          <p:cNvPicPr preferRelativeResize="0"/>
          <p:nvPr/>
        </p:nvPicPr>
        <p:blipFill rotWithShape="1">
          <a:blip r:embed="rId6">
            <a:alphaModFix/>
          </a:blip>
          <a:srcRect b="0" l="0" r="0" t="0"/>
          <a:stretch/>
        </p:blipFill>
        <p:spPr>
          <a:xfrm>
            <a:off x="6300138" y="3000638"/>
            <a:ext cx="307150" cy="307150"/>
          </a:xfrm>
          <a:prstGeom prst="rect">
            <a:avLst/>
          </a:prstGeom>
          <a:noFill/>
          <a:ln>
            <a:noFill/>
          </a:ln>
        </p:spPr>
      </p:pic>
      <p:pic>
        <p:nvPicPr>
          <p:cNvPr id="920" name="Google Shape;920;p118"/>
          <p:cNvPicPr preferRelativeResize="0"/>
          <p:nvPr/>
        </p:nvPicPr>
        <p:blipFill rotWithShape="1">
          <a:blip r:embed="rId6">
            <a:alphaModFix/>
          </a:blip>
          <a:srcRect b="0" l="0" r="0" t="0"/>
          <a:stretch/>
        </p:blipFill>
        <p:spPr>
          <a:xfrm>
            <a:off x="3887825" y="3025363"/>
            <a:ext cx="307150" cy="307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24" name="Shape 924"/>
        <p:cNvGrpSpPr/>
        <p:nvPr/>
      </p:nvGrpSpPr>
      <p:grpSpPr>
        <a:xfrm>
          <a:off x="0" y="0"/>
          <a:ext cx="0" cy="0"/>
          <a:chOff x="0" y="0"/>
          <a:chExt cx="0" cy="0"/>
        </a:xfrm>
      </p:grpSpPr>
      <p:sp>
        <p:nvSpPr>
          <p:cNvPr id="925" name="Google Shape;925;p119"/>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26" name="Google Shape;926;p119"/>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927" name="Google Shape;927;p119"/>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31" name="Shape 931"/>
        <p:cNvGrpSpPr/>
        <p:nvPr/>
      </p:nvGrpSpPr>
      <p:grpSpPr>
        <a:xfrm>
          <a:off x="0" y="0"/>
          <a:ext cx="0" cy="0"/>
          <a:chOff x="0" y="0"/>
          <a:chExt cx="0" cy="0"/>
        </a:xfrm>
      </p:grpSpPr>
      <p:sp>
        <p:nvSpPr>
          <p:cNvPr id="932" name="Google Shape;932;p120"/>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33" name="Google Shape;933;p120"/>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934" name="Google Shape;934;p120"/>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12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GRIDS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2"/>
          <p:cNvSpPr txBox="1"/>
          <p:nvPr/>
        </p:nvSpPr>
        <p:spPr>
          <a:xfrm>
            <a:off x="787250" y="13531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lang="en-GB" sz="1700">
                <a:solidFill>
                  <a:schemeClr val="dk1"/>
                </a:solidFill>
                <a:highlight>
                  <a:srgbClr val="FFFFFF"/>
                </a:highlight>
                <a:latin typeface="Helvetica Neue"/>
                <a:ea typeface="Helvetica Neue"/>
                <a:cs typeface="Helvetica Neue"/>
                <a:sym typeface="Helvetica Neue"/>
              </a:rPr>
              <a:t>CSS Grid</a:t>
            </a:r>
            <a:r>
              <a:rPr lang="en-GB" sz="1700">
                <a:solidFill>
                  <a:schemeClr val="dk1"/>
                </a:solidFill>
                <a:highlight>
                  <a:srgbClr val="FFFFFF"/>
                </a:highlight>
                <a:latin typeface="Helvetica Neue Light"/>
                <a:ea typeface="Helvetica Neue Light"/>
                <a:cs typeface="Helvetica Neue Light"/>
                <a:sym typeface="Helvetica Neue Light"/>
              </a:rPr>
              <a:t> es el sistema de maquetación más potente que hay disponible. Se trata de un sistema en 2D que permite definir filas y columnas (a diferencia de, por ejemplo, Flexbox, el cual funciona en una única dimensión).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n-GB" sz="1700">
                <a:solidFill>
                  <a:schemeClr val="dk1"/>
                </a:solidFill>
                <a:highlight>
                  <a:srgbClr val="FFFFFF"/>
                </a:highlight>
                <a:latin typeface="Helvetica Neue Light"/>
                <a:ea typeface="Helvetica Neue Light"/>
                <a:cs typeface="Helvetica Neue Light"/>
                <a:sym typeface="Helvetica Neue Light"/>
              </a:rPr>
              <a:t>El grid layout permite alinear elementos en columnas y filas. Sin embargo, son posibles más diseños con CSS grid que como lo eran con las tablas.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n-GB" sz="1700">
                <a:solidFill>
                  <a:schemeClr val="dk1"/>
                </a:solidFill>
                <a:highlight>
                  <a:srgbClr val="FFFFFF"/>
                </a:highlight>
                <a:latin typeface="Helvetica Neue Light"/>
                <a:ea typeface="Helvetica Neue Light"/>
                <a:cs typeface="Helvetica Neue Light"/>
                <a:sym typeface="Helvetica Neue Light"/>
              </a:rPr>
              <a:t>Por ejemplo, los elementos secundarios de un contenedor de cuadrícula podrían posicionarse de manera que se solapen y se superpongan, similar a los elementos posicionados en CSS.</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945" name="Google Shape;945;p122"/>
          <p:cNvSpPr txBox="1"/>
          <p:nvPr/>
        </p:nvSpPr>
        <p:spPr>
          <a:xfrm>
            <a:off x="1606925" y="3679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¿QUÉ ES?</a:t>
            </a:r>
            <a:endParaRPr b="0" i="1" sz="4500" u="none" cap="none" strike="noStrike">
              <a:solidFill>
                <a:srgbClr val="000000"/>
              </a:solidFill>
              <a:latin typeface="Anton"/>
              <a:ea typeface="Anton"/>
              <a:cs typeface="Anton"/>
              <a:sym typeface="Anton"/>
            </a:endParaRPr>
          </a:p>
        </p:txBody>
      </p:sp>
      <p:pic>
        <p:nvPicPr>
          <p:cNvPr id="946" name="Google Shape;946;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1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52" name="Google Shape;952;p123"/>
          <p:cNvPicPr preferRelativeResize="0"/>
          <p:nvPr/>
        </p:nvPicPr>
        <p:blipFill>
          <a:blip r:embed="rId4">
            <a:alphaModFix/>
          </a:blip>
          <a:stretch>
            <a:fillRect/>
          </a:stretch>
        </p:blipFill>
        <p:spPr>
          <a:xfrm>
            <a:off x="2154423" y="1050175"/>
            <a:ext cx="4835150" cy="3695975"/>
          </a:xfrm>
          <a:prstGeom prst="rect">
            <a:avLst/>
          </a:prstGeom>
          <a:noFill/>
          <a:ln>
            <a:noFill/>
          </a:ln>
        </p:spPr>
      </p:pic>
      <p:sp>
        <p:nvSpPr>
          <p:cNvPr id="953" name="Google Shape;953;p123"/>
          <p:cNvSpPr txBox="1"/>
          <p:nvPr/>
        </p:nvSpPr>
        <p:spPr>
          <a:xfrm>
            <a:off x="247800" y="127950"/>
            <a:ext cx="86484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CSS Grid layout contiene funciones de diseño dirigidas a los desarrolladores de aplicaciones web. El CSS grid se puede utilizar para lograr muchos diseños diferentes. </a:t>
            </a:r>
            <a:r>
              <a:rPr lang="en-GB">
                <a:solidFill>
                  <a:schemeClr val="dk1"/>
                </a:solidFill>
                <a:highlight>
                  <a:srgbClr val="E0FF00"/>
                </a:highlight>
                <a:latin typeface="Helvetica Neue Light"/>
                <a:ea typeface="Helvetica Neue Light"/>
                <a:cs typeface="Helvetica Neue Light"/>
                <a:sym typeface="Helvetica Neue Light"/>
              </a:rPr>
              <a:t>Se destaca por dividir una página en regiones principales, o definir la relación en términos de tamaño, posición y capas, entre partes de un control.</a:t>
            </a:r>
            <a:br>
              <a:rPr lang="en-GB">
                <a:solidFill>
                  <a:schemeClr val="dk1"/>
                </a:solidFill>
                <a:highlight>
                  <a:srgbClr val="E0FF00"/>
                </a:highlight>
                <a:latin typeface="Helvetica Neue Light"/>
                <a:ea typeface="Helvetica Neue Light"/>
                <a:cs typeface="Helvetica Neue Light"/>
                <a:sym typeface="Helvetica Neue Light"/>
              </a:rPr>
            </a:br>
            <a:endParaRPr>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1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59" name="Google Shape;959;p124"/>
          <p:cNvSpPr txBox="1"/>
          <p:nvPr/>
        </p:nvSpPr>
        <p:spPr>
          <a:xfrm>
            <a:off x="3857625" y="246475"/>
            <a:ext cx="50622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IMPLEMENTAR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60" name="Google Shape;960;p124"/>
          <p:cNvSpPr txBox="1"/>
          <p:nvPr/>
        </p:nvSpPr>
        <p:spPr>
          <a:xfrm>
            <a:off x="4322200" y="1388250"/>
            <a:ext cx="4432200" cy="33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¿Position? ¿Float? ¿Elementos de Bloque? ¿Elementos de líneas?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suficiente crear un layout/estructuras para páginas web actuales?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Y… ¿Flexbox?</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¿Necesitaremos algo más potente para estructuras web?</a:t>
            </a:r>
            <a:endParaRPr sz="1800">
              <a:solidFill>
                <a:schemeClr val="dk1"/>
              </a:solidFill>
              <a:latin typeface="Helvetica Neue Light"/>
              <a:ea typeface="Helvetica Neue Light"/>
              <a:cs typeface="Helvetica Neue Light"/>
              <a:sym typeface="Helvetica Neue Light"/>
            </a:endParaRPr>
          </a:p>
        </p:txBody>
      </p:sp>
      <p:pic>
        <p:nvPicPr>
          <p:cNvPr id="961" name="Google Shape;961;p124"/>
          <p:cNvPicPr preferRelativeResize="0"/>
          <p:nvPr/>
        </p:nvPicPr>
        <p:blipFill>
          <a:blip r:embed="rId4">
            <a:alphaModFix/>
          </a:blip>
          <a:stretch>
            <a:fillRect/>
          </a:stretch>
        </p:blipFill>
        <p:spPr>
          <a:xfrm>
            <a:off x="0" y="0"/>
            <a:ext cx="3857626" cy="51435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5"/>
          <p:cNvSpPr txBox="1"/>
          <p:nvPr/>
        </p:nvSpPr>
        <p:spPr>
          <a:xfrm>
            <a:off x="137550" y="3386750"/>
            <a:ext cx="8868900" cy="10992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Muchos frameworks y librerías utilizan un sistema grid, donde definen una cuadrícula determinada, y cambiando los nombres de las clases de los elementos HTML es posible trabajar muchos atributos.</a:t>
            </a:r>
            <a:endParaRPr sz="1800">
              <a:solidFill>
                <a:schemeClr val="dk1"/>
              </a:solidFill>
              <a:latin typeface="Helvetica Neue Light"/>
              <a:ea typeface="Helvetica Neue Light"/>
              <a:cs typeface="Helvetica Neue Light"/>
              <a:sym typeface="Helvetica Neue Light"/>
            </a:endParaRPr>
          </a:p>
        </p:txBody>
      </p:sp>
      <p:pic>
        <p:nvPicPr>
          <p:cNvPr id="967" name="Google Shape;967;p1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8" name="Google Shape;968;p125"/>
          <p:cNvSpPr txBox="1"/>
          <p:nvPr/>
        </p:nvSpPr>
        <p:spPr>
          <a:xfrm>
            <a:off x="643801" y="310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IMPLEMENTAR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69" name="Google Shape;969;p125"/>
          <p:cNvSpPr txBox="1"/>
          <p:nvPr/>
        </p:nvSpPr>
        <p:spPr>
          <a:xfrm>
            <a:off x="2450125" y="1589575"/>
            <a:ext cx="6284700" cy="131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Los complementos vistos anteriormente suelen ser insuficientes, o a veces un poco complejos para crear un layout/estructuras para páginas web actuales.</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sp>
        <p:nvSpPr>
          <p:cNvPr id="970" name="Google Shape;970;p125"/>
          <p:cNvSpPr txBox="1"/>
          <p:nvPr/>
        </p:nvSpPr>
        <p:spPr>
          <a:xfrm>
            <a:off x="900450" y="1583425"/>
            <a:ext cx="1392300" cy="122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7200">
                <a:solidFill>
                  <a:schemeClr val="dk1"/>
                </a:solidFill>
                <a:latin typeface="Anton"/>
                <a:ea typeface="Anton"/>
                <a:cs typeface="Anton"/>
                <a:sym typeface="Anton"/>
              </a:rPr>
              <a:t>¡SI! </a:t>
            </a:r>
            <a:endParaRPr b="1" sz="7200">
              <a:latin typeface="Anton"/>
              <a:ea typeface="Anton"/>
              <a:cs typeface="Anton"/>
              <a:sym typeface="Anton"/>
            </a:endParaRPr>
          </a:p>
        </p:txBody>
      </p:sp>
      <p:sp>
        <p:nvSpPr>
          <p:cNvPr id="971" name="Google Shape;971;p125"/>
          <p:cNvSpPr txBox="1"/>
          <p:nvPr/>
        </p:nvSpPr>
        <p:spPr>
          <a:xfrm>
            <a:off x="73500" y="2759150"/>
            <a:ext cx="8997000" cy="56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Flexbox fue una gran mejora, pero está orientado a estructuras de una sola dimensión.</a:t>
            </a:r>
            <a:endParaRPr sz="1800">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